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42" r:id="rId3"/>
    <p:sldId id="443" r:id="rId4"/>
    <p:sldId id="444" r:id="rId5"/>
    <p:sldId id="391" r:id="rId6"/>
    <p:sldId id="419" r:id="rId7"/>
    <p:sldId id="394" r:id="rId8"/>
    <p:sldId id="445" r:id="rId9"/>
    <p:sldId id="446" r:id="rId10"/>
    <p:sldId id="396" r:id="rId11"/>
    <p:sldId id="439" r:id="rId12"/>
    <p:sldId id="447" r:id="rId13"/>
    <p:sldId id="448" r:id="rId14"/>
    <p:sldId id="44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uench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BBD9"/>
    <a:srgbClr val="FEB626"/>
    <a:srgbClr val="D12171"/>
    <a:srgbClr val="7AC33D"/>
    <a:srgbClr val="2C82D2"/>
    <a:srgbClr val="346DCA"/>
    <a:srgbClr val="2C7AAC"/>
    <a:srgbClr val="2C6998"/>
    <a:srgbClr val="2C6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4800" autoAdjust="0"/>
  </p:normalViewPr>
  <p:slideViewPr>
    <p:cSldViewPr snapToGrid="0" showGuides="1">
      <p:cViewPr varScale="1">
        <p:scale>
          <a:sx n="57" d="100"/>
          <a:sy n="57" d="100"/>
        </p:scale>
        <p:origin x="1548" y="36"/>
      </p:cViewPr>
      <p:guideLst>
        <p:guide orient="horz" pos="2159"/>
        <p:guide pos="28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D1771-3E79-4F17-9DE5-BB9EFB9AFCC2}" type="doc">
      <dgm:prSet loTypeId="urn:microsoft.com/office/officeart/2005/8/layout/vList5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63B0C8-ADF3-4E59-B3A5-AC8B7AB4A25E}">
      <dgm:prSet/>
      <dgm:spPr/>
      <dgm:t>
        <a:bodyPr/>
        <a:lstStyle/>
        <a:p>
          <a:pPr algn="ctr" rtl="0"/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為醫生</a:t>
          </a:r>
          <a:r>
            <a:rPr lang="en-US" dirty="0">
              <a:latin typeface="Arial" pitchFamily="34" charset="0"/>
              <a:ea typeface="+mj-ea"/>
              <a:cs typeface="Arial" pitchFamily="34" charset="0"/>
            </a:rPr>
            <a:t>(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和其他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臨床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工作者</a:t>
          </a:r>
          <a:r>
            <a:rPr lang="en-US" dirty="0">
              <a:latin typeface="Arial" pitchFamily="34" charset="0"/>
              <a:ea typeface="+mj-ea"/>
              <a:cs typeface="Arial" pitchFamily="34" charset="0"/>
            </a:rPr>
            <a:t>)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在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治療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患者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時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解答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問題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線上電子產品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5A482B83-1CD7-4846-8AE2-0EE8FDA0D75B}" type="parTrans" cxnId="{F460D492-A131-4C68-AC33-6993DBB704C7}">
      <dgm:prSet/>
      <dgm:spPr/>
      <dgm:t>
        <a:bodyPr/>
        <a:lstStyle/>
        <a:p>
          <a:endParaRPr lang="en-US"/>
        </a:p>
      </dgm:t>
    </dgm:pt>
    <dgm:pt modelId="{149EFAF9-5FF8-4972-8D7C-1F0FD91A5929}" type="sibTrans" cxnId="{F460D492-A131-4C68-AC33-6993DBB704C7}">
      <dgm:prSet/>
      <dgm:spPr/>
      <dgm:t>
        <a:bodyPr/>
        <a:lstStyle/>
        <a:p>
          <a:endParaRPr lang="en-US"/>
        </a:p>
      </dgm:t>
    </dgm:pt>
    <dgm:pt modelId="{80DF9199-4746-4334-AD31-E76BD051DB2B}">
      <dgm:prSet/>
      <dgm:spPr/>
      <dgm:t>
        <a:bodyPr/>
        <a:lstStyle/>
        <a:p>
          <a:pPr rtl="0"/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醫生在臨床時</a:t>
          </a:r>
          <a:r>
            <a:rPr lang="zh-CN" altLang="nl-NL" dirty="0">
              <a:latin typeface="Arial" pitchFamily="34" charset="0"/>
              <a:ea typeface="+mj-ea"/>
              <a:cs typeface="Arial" pitchFamily="34" charset="0"/>
            </a:rPr>
            <a:t>遇到的</a:t>
          </a:r>
          <a:r>
            <a:rPr lang="nl-NL" altLang="zh-CN" dirty="0">
              <a:latin typeface="Arial" pitchFamily="34" charset="0"/>
              <a:ea typeface="+mj-ea"/>
              <a:cs typeface="Arial" pitchFamily="34" charset="0"/>
            </a:rPr>
            <a:t>2/3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問題無法</a:t>
          </a:r>
          <a:r>
            <a:rPr lang="zh-CN" altLang="nl-NL" dirty="0">
              <a:latin typeface="Arial" pitchFamily="34" charset="0"/>
              <a:ea typeface="+mj-ea"/>
              <a:cs typeface="Arial" pitchFamily="34" charset="0"/>
            </a:rPr>
            <a:t>解答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B3914EC0-0F7E-45EE-A03E-393A50C2DD49}" type="parTrans" cxnId="{D4047F76-80AF-486E-A401-74413EA0707A}">
      <dgm:prSet/>
      <dgm:spPr/>
      <dgm:t>
        <a:bodyPr/>
        <a:lstStyle/>
        <a:p>
          <a:endParaRPr lang="en-US"/>
        </a:p>
      </dgm:t>
    </dgm:pt>
    <dgm:pt modelId="{4C7934CC-15EC-482B-A807-06A437C8ECB6}" type="sibTrans" cxnId="{D4047F76-80AF-486E-A401-74413EA0707A}">
      <dgm:prSet/>
      <dgm:spPr/>
      <dgm:t>
        <a:bodyPr/>
        <a:lstStyle/>
        <a:p>
          <a:endParaRPr lang="en-US"/>
        </a:p>
      </dgm:t>
    </dgm:pt>
    <dgm:pt modelId="{D70210AC-1A3A-4F62-BB25-9EBD554182A8}">
      <dgm:prSet/>
      <dgm:spPr/>
      <dgm:t>
        <a:bodyPr/>
        <a:lstStyle/>
        <a:p>
          <a:pPr rtl="0"/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解答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臨床問題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每天可能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改變</a:t>
          </a:r>
          <a:r>
            <a:rPr lang="en-US" altLang="zh-CN" dirty="0">
              <a:latin typeface="Arial" pitchFamily="34" charset="0"/>
              <a:ea typeface="+mj-ea"/>
              <a:cs typeface="Arial" pitchFamily="34" charset="0"/>
            </a:rPr>
            <a:t>5~8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名患者的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臨床治療策略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FF16BFFD-86D1-4C19-A08D-18ABB0010C5F}" type="parTrans" cxnId="{F8C4E949-C870-417A-B0CB-6115512CE7BE}">
      <dgm:prSet/>
      <dgm:spPr/>
      <dgm:t>
        <a:bodyPr/>
        <a:lstStyle/>
        <a:p>
          <a:endParaRPr lang="en-US"/>
        </a:p>
      </dgm:t>
    </dgm:pt>
    <dgm:pt modelId="{B79BF86A-DFD0-43C7-B735-84EC47F63ED9}" type="sibTrans" cxnId="{F8C4E949-C870-417A-B0CB-6115512CE7BE}">
      <dgm:prSet/>
      <dgm:spPr/>
      <dgm:t>
        <a:bodyPr/>
        <a:lstStyle/>
        <a:p>
          <a:endParaRPr lang="en-US"/>
        </a:p>
      </dgm:t>
    </dgm:pt>
    <dgm:pt modelId="{6E85E9B3-0652-4FC1-BC95-D79525341FE7}">
      <dgm:prSet custT="1"/>
      <dgm:spPr/>
      <dgm:t>
        <a:bodyPr/>
        <a:lstStyle/>
        <a:p>
          <a:pPr algn="ctr" rtl="0"/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由一位著名的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撰寫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教科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書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腎臟學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家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於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1992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年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創建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75208887-B5D2-4E05-93E9-971BBEDBE66F}" type="parTrans" cxnId="{91C263BF-EA7B-40A8-AE9D-E57563952513}">
      <dgm:prSet/>
      <dgm:spPr/>
      <dgm:t>
        <a:bodyPr/>
        <a:lstStyle/>
        <a:p>
          <a:endParaRPr lang="en-US"/>
        </a:p>
      </dgm:t>
    </dgm:pt>
    <dgm:pt modelId="{FFF6F53F-2E70-4B9A-9F27-773F004D90F1}" type="sibTrans" cxnId="{91C263BF-EA7B-40A8-AE9D-E57563952513}">
      <dgm:prSet/>
      <dgm:spPr/>
      <dgm:t>
        <a:bodyPr/>
        <a:lstStyle/>
        <a:p>
          <a:endParaRPr lang="en-US"/>
        </a:p>
      </dgm:t>
    </dgm:pt>
    <dgm:pt modelId="{800AD0DA-F1C0-4972-A614-2BD69DE9E3E1}">
      <dgm:prSet/>
      <dgm:spPr/>
      <dgm:t>
        <a:bodyPr/>
        <a:lstStyle/>
        <a:p>
          <a:pPr rtl="0"/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他為自己編寫的教科書總是很快過時而感到苦惱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164DC0D7-2816-4BAD-80BB-D2C397E43CB8}" type="parTrans" cxnId="{D74AA5F7-3421-4617-B10C-36C2173EBC37}">
      <dgm:prSet/>
      <dgm:spPr/>
      <dgm:t>
        <a:bodyPr/>
        <a:lstStyle/>
        <a:p>
          <a:endParaRPr lang="en-US"/>
        </a:p>
      </dgm:t>
    </dgm:pt>
    <dgm:pt modelId="{1A7F3EEE-AE45-4C67-A840-5E66F6F47CD1}" type="sibTrans" cxnId="{D74AA5F7-3421-4617-B10C-36C2173EBC37}">
      <dgm:prSet/>
      <dgm:spPr/>
      <dgm:t>
        <a:bodyPr/>
        <a:lstStyle/>
        <a:p>
          <a:endParaRPr lang="en-US"/>
        </a:p>
      </dgm:t>
    </dgm:pt>
    <dgm:pt modelId="{863FDC43-2073-410E-95E8-ADDB8FB536B3}">
      <dgm:prSet/>
      <dgm:spPr/>
      <dgm:t>
        <a:bodyPr/>
        <a:lstStyle/>
        <a:p>
          <a:pPr algn="ctr" rtl="0"/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並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不是取代教科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書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，而主要用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於解決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教科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書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所不能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解決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問題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B23FB933-8983-44C0-9192-E3227A912221}" type="parTrans" cxnId="{8D7848AC-DB68-4E17-82AF-80FA10B6A4DA}">
      <dgm:prSet/>
      <dgm:spPr/>
      <dgm:t>
        <a:bodyPr/>
        <a:lstStyle/>
        <a:p>
          <a:endParaRPr lang="en-US"/>
        </a:p>
      </dgm:t>
    </dgm:pt>
    <dgm:pt modelId="{C0A31EF4-FC07-433C-A9E6-E9DF6FDF2031}" type="sibTrans" cxnId="{8D7848AC-DB68-4E17-82AF-80FA10B6A4DA}">
      <dgm:prSet/>
      <dgm:spPr/>
      <dgm:t>
        <a:bodyPr/>
        <a:lstStyle/>
        <a:p>
          <a:endParaRPr lang="en-US"/>
        </a:p>
      </dgm:t>
    </dgm:pt>
    <dgm:pt modelId="{C3FBB08F-58F4-48C9-B554-74AB01CC756B}">
      <dgm:prSet/>
      <dgm:spPr/>
      <dgm:t>
        <a:bodyPr/>
        <a:lstStyle/>
        <a:p>
          <a:pPr rtl="0"/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教科書主要是講述某種疾病的參考工具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5DAC6815-C4E7-4F57-B005-9D175DA895DE}" type="parTrans" cxnId="{4147FEE8-2FA8-4A99-9279-EC44CA4383C7}">
      <dgm:prSet/>
      <dgm:spPr/>
      <dgm:t>
        <a:bodyPr/>
        <a:lstStyle/>
        <a:p>
          <a:endParaRPr lang="en-US"/>
        </a:p>
      </dgm:t>
    </dgm:pt>
    <dgm:pt modelId="{3981C4A0-78D6-4BFB-B06E-E87FBD52FA3F}" type="sibTrans" cxnId="{4147FEE8-2FA8-4A99-9279-EC44CA4383C7}">
      <dgm:prSet/>
      <dgm:spPr/>
      <dgm:t>
        <a:bodyPr/>
        <a:lstStyle/>
        <a:p>
          <a:endParaRPr lang="en-US"/>
        </a:p>
      </dgm:t>
    </dgm:pt>
    <dgm:pt modelId="{0EB22B88-3ECB-488E-B88E-EE4E48F254C1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ea typeface="+mj-ea"/>
              <a:cs typeface="Arial" pitchFamily="34" charset="0"/>
            </a:rPr>
            <a:t>UpToDate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主要是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告訴醫生怎樣治療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患有</a:t>
          </a:r>
          <a:r>
            <a:rPr lang="zh-TW" altLang="en-US" dirty="0">
              <a:latin typeface="Arial" pitchFamily="34" charset="0"/>
              <a:ea typeface="+mj-ea"/>
              <a:cs typeface="Arial" pitchFamily="34" charset="0"/>
            </a:rPr>
            <a:t>這種</a:t>
          </a:r>
          <a:r>
            <a:rPr lang="zh-CN" altLang="en-US" dirty="0">
              <a:latin typeface="Arial" pitchFamily="34" charset="0"/>
              <a:ea typeface="+mj-ea"/>
              <a:cs typeface="Arial" pitchFamily="34" charset="0"/>
            </a:rPr>
            <a:t>疾病的病人</a:t>
          </a:r>
          <a:endParaRPr lang="en-US" dirty="0">
            <a:latin typeface="Arial" pitchFamily="34" charset="0"/>
            <a:ea typeface="+mj-ea"/>
            <a:cs typeface="Arial" pitchFamily="34" charset="0"/>
          </a:endParaRPr>
        </a:p>
      </dgm:t>
    </dgm:pt>
    <dgm:pt modelId="{8998476F-4407-404B-BBB4-D1EA34B482CC}" type="parTrans" cxnId="{07695003-2E93-408D-AFAD-2618B5EFFAA7}">
      <dgm:prSet/>
      <dgm:spPr/>
      <dgm:t>
        <a:bodyPr/>
        <a:lstStyle/>
        <a:p>
          <a:endParaRPr lang="en-US"/>
        </a:p>
      </dgm:t>
    </dgm:pt>
    <dgm:pt modelId="{9002795C-4BFE-4CCB-88DD-CD4793B5FE51}" type="sibTrans" cxnId="{07695003-2E93-408D-AFAD-2618B5EFFAA7}">
      <dgm:prSet/>
      <dgm:spPr/>
      <dgm:t>
        <a:bodyPr/>
        <a:lstStyle/>
        <a:p>
          <a:endParaRPr lang="en-US"/>
        </a:p>
      </dgm:t>
    </dgm:pt>
    <dgm:pt modelId="{1CFBEC72-F78D-4793-8A3E-5F48505F5131}" type="pres">
      <dgm:prSet presAssocID="{BF4D1771-3E79-4F17-9DE5-BB9EFB9AFCC2}" presName="Name0" presStyleCnt="0">
        <dgm:presLayoutVars>
          <dgm:dir/>
          <dgm:animLvl val="lvl"/>
          <dgm:resizeHandles val="exact"/>
        </dgm:presLayoutVars>
      </dgm:prSet>
      <dgm:spPr/>
    </dgm:pt>
    <dgm:pt modelId="{012E06CA-12C5-4CF7-BF47-E6C5F85E6B11}" type="pres">
      <dgm:prSet presAssocID="{9F63B0C8-ADF3-4E59-B3A5-AC8B7AB4A25E}" presName="linNode" presStyleCnt="0"/>
      <dgm:spPr/>
    </dgm:pt>
    <dgm:pt modelId="{BEE2B2E6-E967-4BA2-BBA4-0F9ED767794D}" type="pres">
      <dgm:prSet presAssocID="{9F63B0C8-ADF3-4E59-B3A5-AC8B7AB4A25E}" presName="parentText" presStyleLbl="node1" presStyleIdx="0" presStyleCnt="3" custLinFactY="100000" custLinFactNeighborX="-526" custLinFactNeighborY="107298">
        <dgm:presLayoutVars>
          <dgm:chMax val="1"/>
          <dgm:bulletEnabled val="1"/>
        </dgm:presLayoutVars>
      </dgm:prSet>
      <dgm:spPr/>
    </dgm:pt>
    <dgm:pt modelId="{8EFCD652-EBCA-4835-91D8-4FB0D7706B8C}" type="pres">
      <dgm:prSet presAssocID="{9F63B0C8-ADF3-4E59-B3A5-AC8B7AB4A25E}" presName="descendantText" presStyleLbl="alignAccFollowNode1" presStyleIdx="0" presStyleCnt="3" custLinFactY="100000" custLinFactNeighborX="-626" custLinFactNeighborY="141343">
        <dgm:presLayoutVars>
          <dgm:bulletEnabled val="1"/>
        </dgm:presLayoutVars>
      </dgm:prSet>
      <dgm:spPr/>
    </dgm:pt>
    <dgm:pt modelId="{E05C0CAE-7FDD-4343-A323-3A1B7880E4CD}" type="pres">
      <dgm:prSet presAssocID="{149EFAF9-5FF8-4972-8D7C-1F0FD91A5929}" presName="sp" presStyleCnt="0"/>
      <dgm:spPr/>
    </dgm:pt>
    <dgm:pt modelId="{A9BF808A-B433-4256-8C81-CE6EBED0AE8F}" type="pres">
      <dgm:prSet presAssocID="{6E85E9B3-0652-4FC1-BC95-D79525341FE7}" presName="linNode" presStyleCnt="0"/>
      <dgm:spPr/>
    </dgm:pt>
    <dgm:pt modelId="{15EC32EE-A9F9-4EE4-8C22-FDE4A1B1B7D5}" type="pres">
      <dgm:prSet presAssocID="{6E85E9B3-0652-4FC1-BC95-D79525341FE7}" presName="parentText" presStyleLbl="node1" presStyleIdx="1" presStyleCnt="3" custLinFactY="-4145" custLinFactNeighborX="-526" custLinFactNeighborY="-100000">
        <dgm:presLayoutVars>
          <dgm:chMax val="1"/>
          <dgm:bulletEnabled val="1"/>
        </dgm:presLayoutVars>
      </dgm:prSet>
      <dgm:spPr/>
    </dgm:pt>
    <dgm:pt modelId="{4BAA0DAA-5157-44FD-B0B6-376AE98C7CFD}" type="pres">
      <dgm:prSet presAssocID="{6E85E9B3-0652-4FC1-BC95-D79525341FE7}" presName="descendantText" presStyleLbl="alignAccFollowNode1" presStyleIdx="1" presStyleCnt="3" custLinFactY="-29376" custLinFactNeighborX="-626" custLinFactNeighborY="-100000">
        <dgm:presLayoutVars>
          <dgm:bulletEnabled val="1"/>
        </dgm:presLayoutVars>
      </dgm:prSet>
      <dgm:spPr/>
    </dgm:pt>
    <dgm:pt modelId="{43551114-573C-4563-8481-8167C57E8688}" type="pres">
      <dgm:prSet presAssocID="{FFF6F53F-2E70-4B9A-9F27-773F004D90F1}" presName="sp" presStyleCnt="0"/>
      <dgm:spPr/>
    </dgm:pt>
    <dgm:pt modelId="{C5C95BA9-D567-4718-8987-CCCF1B623395}" type="pres">
      <dgm:prSet presAssocID="{863FDC43-2073-410E-95E8-ADDB8FB536B3}" presName="linNode" presStyleCnt="0"/>
      <dgm:spPr/>
    </dgm:pt>
    <dgm:pt modelId="{A4B5A00D-A7FB-432D-95E3-E5154BF0ACBD}" type="pres">
      <dgm:prSet presAssocID="{863FDC43-2073-410E-95E8-ADDB8FB536B3}" presName="parentText" presStyleLbl="node1" presStyleIdx="2" presStyleCnt="3" custScaleY="85746" custLinFactY="-2713" custLinFactNeighborX="-526" custLinFactNeighborY="-100000">
        <dgm:presLayoutVars>
          <dgm:chMax val="1"/>
          <dgm:bulletEnabled val="1"/>
        </dgm:presLayoutVars>
      </dgm:prSet>
      <dgm:spPr/>
    </dgm:pt>
    <dgm:pt modelId="{A9631ECC-E09A-442C-B8E8-A45100E91548}" type="pres">
      <dgm:prSet presAssocID="{863FDC43-2073-410E-95E8-ADDB8FB536B3}" presName="descendantText" presStyleLbl="alignAccFollowNode1" presStyleIdx="2" presStyleCnt="3" custLinFactY="-31983" custLinFactNeighborX="-626" custLinFactNeighborY="-100000">
        <dgm:presLayoutVars>
          <dgm:bulletEnabled val="1"/>
        </dgm:presLayoutVars>
      </dgm:prSet>
      <dgm:spPr/>
    </dgm:pt>
  </dgm:ptLst>
  <dgm:cxnLst>
    <dgm:cxn modelId="{07695003-2E93-408D-AFAD-2618B5EFFAA7}" srcId="{863FDC43-2073-410E-95E8-ADDB8FB536B3}" destId="{0EB22B88-3ECB-488E-B88E-EE4E48F254C1}" srcOrd="1" destOrd="0" parTransId="{8998476F-4407-404B-BBB4-D1EA34B482CC}" sibTransId="{9002795C-4BFE-4CCB-88DD-CD4793B5FE51}"/>
    <dgm:cxn modelId="{F686CB0D-C78E-4B6B-9EDC-832588127087}" type="presOf" srcId="{C3FBB08F-58F4-48C9-B554-74AB01CC756B}" destId="{A9631ECC-E09A-442C-B8E8-A45100E91548}" srcOrd="0" destOrd="0" presId="urn:microsoft.com/office/officeart/2005/8/layout/vList5"/>
    <dgm:cxn modelId="{5CEDA113-868C-4976-B10E-AB2392BF987E}" type="presOf" srcId="{D70210AC-1A3A-4F62-BB25-9EBD554182A8}" destId="{8EFCD652-EBCA-4835-91D8-4FB0D7706B8C}" srcOrd="0" destOrd="1" presId="urn:microsoft.com/office/officeart/2005/8/layout/vList5"/>
    <dgm:cxn modelId="{BF6D6417-2F7D-44DB-B238-8E713F5C575A}" type="presOf" srcId="{6E85E9B3-0652-4FC1-BC95-D79525341FE7}" destId="{15EC32EE-A9F9-4EE4-8C22-FDE4A1B1B7D5}" srcOrd="0" destOrd="0" presId="urn:microsoft.com/office/officeart/2005/8/layout/vList5"/>
    <dgm:cxn modelId="{D924115D-4DA2-4019-B186-B22B22119736}" type="presOf" srcId="{BF4D1771-3E79-4F17-9DE5-BB9EFB9AFCC2}" destId="{1CFBEC72-F78D-4793-8A3E-5F48505F5131}" srcOrd="0" destOrd="0" presId="urn:microsoft.com/office/officeart/2005/8/layout/vList5"/>
    <dgm:cxn modelId="{F8C4E949-C870-417A-B0CB-6115512CE7BE}" srcId="{9F63B0C8-ADF3-4E59-B3A5-AC8B7AB4A25E}" destId="{D70210AC-1A3A-4F62-BB25-9EBD554182A8}" srcOrd="1" destOrd="0" parTransId="{FF16BFFD-86D1-4C19-A08D-18ABB0010C5F}" sibTransId="{B79BF86A-DFD0-43C7-B735-84EC47F63ED9}"/>
    <dgm:cxn modelId="{3CDF8B4E-63C8-4443-9EEC-0CC1E8154169}" type="presOf" srcId="{80DF9199-4746-4334-AD31-E76BD051DB2B}" destId="{8EFCD652-EBCA-4835-91D8-4FB0D7706B8C}" srcOrd="0" destOrd="0" presId="urn:microsoft.com/office/officeart/2005/8/layout/vList5"/>
    <dgm:cxn modelId="{D4047F76-80AF-486E-A401-74413EA0707A}" srcId="{9F63B0C8-ADF3-4E59-B3A5-AC8B7AB4A25E}" destId="{80DF9199-4746-4334-AD31-E76BD051DB2B}" srcOrd="0" destOrd="0" parTransId="{B3914EC0-0F7E-45EE-A03E-393A50C2DD49}" sibTransId="{4C7934CC-15EC-482B-A807-06A437C8ECB6}"/>
    <dgm:cxn modelId="{1F178A81-154E-42D3-BD21-2583DADAAAAE}" type="presOf" srcId="{9F63B0C8-ADF3-4E59-B3A5-AC8B7AB4A25E}" destId="{BEE2B2E6-E967-4BA2-BBA4-0F9ED767794D}" srcOrd="0" destOrd="0" presId="urn:microsoft.com/office/officeart/2005/8/layout/vList5"/>
    <dgm:cxn modelId="{F460D492-A131-4C68-AC33-6993DBB704C7}" srcId="{BF4D1771-3E79-4F17-9DE5-BB9EFB9AFCC2}" destId="{9F63B0C8-ADF3-4E59-B3A5-AC8B7AB4A25E}" srcOrd="0" destOrd="0" parTransId="{5A482B83-1CD7-4846-8AE2-0EE8FDA0D75B}" sibTransId="{149EFAF9-5FF8-4972-8D7C-1F0FD91A5929}"/>
    <dgm:cxn modelId="{8D7848AC-DB68-4E17-82AF-80FA10B6A4DA}" srcId="{BF4D1771-3E79-4F17-9DE5-BB9EFB9AFCC2}" destId="{863FDC43-2073-410E-95E8-ADDB8FB536B3}" srcOrd="2" destOrd="0" parTransId="{B23FB933-8983-44C0-9192-E3227A912221}" sibTransId="{C0A31EF4-FC07-433C-A9E6-E9DF6FDF2031}"/>
    <dgm:cxn modelId="{DAB157AF-976E-46B3-809D-1196269DF7DF}" type="presOf" srcId="{0EB22B88-3ECB-488E-B88E-EE4E48F254C1}" destId="{A9631ECC-E09A-442C-B8E8-A45100E91548}" srcOrd="0" destOrd="1" presId="urn:microsoft.com/office/officeart/2005/8/layout/vList5"/>
    <dgm:cxn modelId="{91C263BF-EA7B-40A8-AE9D-E57563952513}" srcId="{BF4D1771-3E79-4F17-9DE5-BB9EFB9AFCC2}" destId="{6E85E9B3-0652-4FC1-BC95-D79525341FE7}" srcOrd="1" destOrd="0" parTransId="{75208887-B5D2-4E05-93E9-971BBEDBE66F}" sibTransId="{FFF6F53F-2E70-4B9A-9F27-773F004D90F1}"/>
    <dgm:cxn modelId="{DD6984BF-6690-42C8-B1FE-10A176BE96CA}" type="presOf" srcId="{863FDC43-2073-410E-95E8-ADDB8FB536B3}" destId="{A4B5A00D-A7FB-432D-95E3-E5154BF0ACBD}" srcOrd="0" destOrd="0" presId="urn:microsoft.com/office/officeart/2005/8/layout/vList5"/>
    <dgm:cxn modelId="{C4F2CBD2-7E77-4D37-BE6D-7C917172EC53}" type="presOf" srcId="{800AD0DA-F1C0-4972-A614-2BD69DE9E3E1}" destId="{4BAA0DAA-5157-44FD-B0B6-376AE98C7CFD}" srcOrd="0" destOrd="0" presId="urn:microsoft.com/office/officeart/2005/8/layout/vList5"/>
    <dgm:cxn modelId="{4147FEE8-2FA8-4A99-9279-EC44CA4383C7}" srcId="{863FDC43-2073-410E-95E8-ADDB8FB536B3}" destId="{C3FBB08F-58F4-48C9-B554-74AB01CC756B}" srcOrd="0" destOrd="0" parTransId="{5DAC6815-C4E7-4F57-B005-9D175DA895DE}" sibTransId="{3981C4A0-78D6-4BFB-B06E-E87FBD52FA3F}"/>
    <dgm:cxn modelId="{D74AA5F7-3421-4617-B10C-36C2173EBC37}" srcId="{6E85E9B3-0652-4FC1-BC95-D79525341FE7}" destId="{800AD0DA-F1C0-4972-A614-2BD69DE9E3E1}" srcOrd="0" destOrd="0" parTransId="{164DC0D7-2816-4BAD-80BB-D2C397E43CB8}" sibTransId="{1A7F3EEE-AE45-4C67-A840-5E66F6F47CD1}"/>
    <dgm:cxn modelId="{A19A0EB1-7060-44D0-AAD1-DAC621B5FE08}" type="presParOf" srcId="{1CFBEC72-F78D-4793-8A3E-5F48505F5131}" destId="{012E06CA-12C5-4CF7-BF47-E6C5F85E6B11}" srcOrd="0" destOrd="0" presId="urn:microsoft.com/office/officeart/2005/8/layout/vList5"/>
    <dgm:cxn modelId="{B21A19F5-26E2-477E-9565-BDFFB7D7DEC1}" type="presParOf" srcId="{012E06CA-12C5-4CF7-BF47-E6C5F85E6B11}" destId="{BEE2B2E6-E967-4BA2-BBA4-0F9ED767794D}" srcOrd="0" destOrd="0" presId="urn:microsoft.com/office/officeart/2005/8/layout/vList5"/>
    <dgm:cxn modelId="{36EE4FDF-E58C-47FF-A10E-0E15778F7BFD}" type="presParOf" srcId="{012E06CA-12C5-4CF7-BF47-E6C5F85E6B11}" destId="{8EFCD652-EBCA-4835-91D8-4FB0D7706B8C}" srcOrd="1" destOrd="0" presId="urn:microsoft.com/office/officeart/2005/8/layout/vList5"/>
    <dgm:cxn modelId="{70CCAD14-CA26-4366-B9A5-14EA75602559}" type="presParOf" srcId="{1CFBEC72-F78D-4793-8A3E-5F48505F5131}" destId="{E05C0CAE-7FDD-4343-A323-3A1B7880E4CD}" srcOrd="1" destOrd="0" presId="urn:microsoft.com/office/officeart/2005/8/layout/vList5"/>
    <dgm:cxn modelId="{51B5D3BB-F2FC-4B60-91F7-EE4D614F08FB}" type="presParOf" srcId="{1CFBEC72-F78D-4793-8A3E-5F48505F5131}" destId="{A9BF808A-B433-4256-8C81-CE6EBED0AE8F}" srcOrd="2" destOrd="0" presId="urn:microsoft.com/office/officeart/2005/8/layout/vList5"/>
    <dgm:cxn modelId="{FE76EAD7-3BA8-4060-B009-DA3145E22471}" type="presParOf" srcId="{A9BF808A-B433-4256-8C81-CE6EBED0AE8F}" destId="{15EC32EE-A9F9-4EE4-8C22-FDE4A1B1B7D5}" srcOrd="0" destOrd="0" presId="urn:microsoft.com/office/officeart/2005/8/layout/vList5"/>
    <dgm:cxn modelId="{F5B82C1B-8E21-4FBF-A4BD-1CD84F6F7AA5}" type="presParOf" srcId="{A9BF808A-B433-4256-8C81-CE6EBED0AE8F}" destId="{4BAA0DAA-5157-44FD-B0B6-376AE98C7CFD}" srcOrd="1" destOrd="0" presId="urn:microsoft.com/office/officeart/2005/8/layout/vList5"/>
    <dgm:cxn modelId="{C7BEBE99-EB30-4FDA-BEE8-3540F4F91502}" type="presParOf" srcId="{1CFBEC72-F78D-4793-8A3E-5F48505F5131}" destId="{43551114-573C-4563-8481-8167C57E8688}" srcOrd="3" destOrd="0" presId="urn:microsoft.com/office/officeart/2005/8/layout/vList5"/>
    <dgm:cxn modelId="{72522D33-6858-47C3-B7FD-11AA540A9550}" type="presParOf" srcId="{1CFBEC72-F78D-4793-8A3E-5F48505F5131}" destId="{C5C95BA9-D567-4718-8987-CCCF1B623395}" srcOrd="4" destOrd="0" presId="urn:microsoft.com/office/officeart/2005/8/layout/vList5"/>
    <dgm:cxn modelId="{EF3E3D67-D977-4229-A2A5-DA81E63C76BA}" type="presParOf" srcId="{C5C95BA9-D567-4718-8987-CCCF1B623395}" destId="{A4B5A00D-A7FB-432D-95E3-E5154BF0ACBD}" srcOrd="0" destOrd="0" presId="urn:microsoft.com/office/officeart/2005/8/layout/vList5"/>
    <dgm:cxn modelId="{65C043B1-3009-4075-A6AA-1B5E8A2B2252}" type="presParOf" srcId="{C5C95BA9-D567-4718-8987-CCCF1B623395}" destId="{A9631ECC-E09A-442C-B8E8-A45100E915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A26F1-10D6-4F1A-80B3-FE8F2AD4918D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6D345C-A75E-44BB-8810-8EAF9DCCF167}">
      <dgm:prSet phldrT="[Text]" custT="1"/>
      <dgm:spPr/>
      <dgm:t>
        <a:bodyPr/>
        <a:lstStyle/>
        <a:p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沒有醫生能夠吸收</a:t>
          </a:r>
          <a:r>
            <a:rPr lang="zh-CN" altLang="en-US" sz="1800" dirty="0">
              <a:latin typeface="Arial" pitchFamily="34" charset="0"/>
              <a:ea typeface="+mj-ea"/>
              <a:cs typeface="Arial" pitchFamily="34" charset="0"/>
            </a:rPr>
            <a:t>、</a:t>
          </a:r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記憶</a:t>
          </a:r>
          <a:r>
            <a:rPr lang="zh-CN" altLang="en-US" sz="1800" dirty="0">
              <a:latin typeface="Arial" pitchFamily="34" charset="0"/>
              <a:ea typeface="+mj-ea"/>
              <a:cs typeface="Arial" pitchFamily="34" charset="0"/>
            </a:rPr>
            <a:t>海量的</a:t>
          </a:r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醫學文獻並</a:t>
          </a:r>
          <a:r>
            <a:rPr lang="zh-CN" altLang="en-US" sz="1800" dirty="0">
              <a:latin typeface="Arial" pitchFamily="34" charset="0"/>
              <a:ea typeface="+mj-ea"/>
              <a:cs typeface="Arial" pitchFamily="34" charset="0"/>
            </a:rPr>
            <a:t>且</a:t>
          </a:r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判斷這些</a:t>
          </a:r>
          <a:r>
            <a:rPr lang="zh-CN" altLang="en-US" sz="1800" dirty="0">
              <a:latin typeface="Arial" pitchFamily="34" charset="0"/>
              <a:ea typeface="+mj-ea"/>
              <a:cs typeface="Arial" pitchFamily="34" charset="0"/>
            </a:rPr>
            <a:t>新</a:t>
          </a:r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發表</a:t>
          </a:r>
          <a:r>
            <a:rPr lang="zh-CN" altLang="en-US" sz="1800" dirty="0">
              <a:latin typeface="Arial" pitchFamily="34" charset="0"/>
              <a:ea typeface="+mj-ea"/>
              <a:cs typeface="Arial" pitchFamily="34" charset="0"/>
            </a:rPr>
            <a:t>的研究成果</a:t>
          </a:r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對診治</a:t>
          </a:r>
          <a:r>
            <a:rPr lang="zh-CN" altLang="en-US" sz="1800" dirty="0">
              <a:latin typeface="Arial" pitchFamily="34" charset="0"/>
              <a:ea typeface="+mj-ea"/>
              <a:cs typeface="Arial" pitchFamily="34" charset="0"/>
            </a:rPr>
            <a:t>患者有</a:t>
          </a:r>
          <a:r>
            <a:rPr lang="zh-TW" altLang="en-US" sz="1800" dirty="0">
              <a:latin typeface="Arial" pitchFamily="34" charset="0"/>
              <a:ea typeface="+mj-ea"/>
              <a:cs typeface="Arial" pitchFamily="34" charset="0"/>
            </a:rPr>
            <a:t>什麼影響</a:t>
          </a:r>
          <a:endParaRPr lang="en-US" sz="18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643F0D1B-1F96-46A5-AE31-5872E54C7081}" type="parTrans" cxnId="{DF9630E0-B044-4263-9532-CB50D603AB1D}">
      <dgm:prSet/>
      <dgm:spPr/>
      <dgm:t>
        <a:bodyPr/>
        <a:lstStyle/>
        <a:p>
          <a:endParaRPr lang="en-US"/>
        </a:p>
      </dgm:t>
    </dgm:pt>
    <dgm:pt modelId="{81116D89-3718-4F6D-A263-C00F38C8FBA3}" type="sibTrans" cxnId="{DF9630E0-B044-4263-9532-CB50D603AB1D}">
      <dgm:prSet/>
      <dgm:spPr/>
      <dgm:t>
        <a:bodyPr/>
        <a:lstStyle/>
        <a:p>
          <a:endParaRPr lang="en-US"/>
        </a:p>
      </dgm:t>
    </dgm:pt>
    <dgm:pt modelId="{15F86202-2E24-42B1-91D1-9B9A017A1310}">
      <dgm:prSet phldrT="[Text]" custT="1"/>
      <dgm:spPr/>
      <dgm:t>
        <a:bodyPr/>
        <a:lstStyle/>
        <a:p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每周有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10,000 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項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研究新增到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Medline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中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EE7835ED-FFA3-4D54-A831-9A5E4E3E9390}" type="parTrans" cxnId="{363473D1-0F65-4AFA-917C-BE9C660A5010}">
      <dgm:prSet/>
      <dgm:spPr/>
      <dgm:t>
        <a:bodyPr/>
        <a:lstStyle/>
        <a:p>
          <a:endParaRPr lang="en-US"/>
        </a:p>
      </dgm:t>
    </dgm:pt>
    <dgm:pt modelId="{913FE4AB-5500-4F5A-B8F9-322830309923}" type="sibTrans" cxnId="{363473D1-0F65-4AFA-917C-BE9C660A5010}">
      <dgm:prSet/>
      <dgm:spPr/>
      <dgm:t>
        <a:bodyPr/>
        <a:lstStyle/>
        <a:p>
          <a:endParaRPr lang="en-US"/>
        </a:p>
      </dgm:t>
    </dgm:pt>
    <dgm:pt modelId="{8FA264FC-E7BF-401A-A20E-6C02622F6715}">
      <dgm:prSet phldrT="[Text]" custT="1"/>
      <dgm:spPr/>
      <dgm:t>
        <a:bodyPr/>
        <a:lstStyle/>
        <a:p>
          <a:r>
            <a:rPr lang="en-US" sz="2000" dirty="0" err="1">
              <a:latin typeface="Arial" pitchFamily="34" charset="0"/>
              <a:ea typeface="+mj-ea"/>
              <a:cs typeface="Arial" pitchFamily="34" charset="0"/>
            </a:rPr>
            <a:t>UpToDate</a:t>
          </a:r>
          <a:endParaRPr lang="en-US" altLang="zh-CN" sz="2000" dirty="0">
            <a:latin typeface="Arial" pitchFamily="34" charset="0"/>
            <a:ea typeface="+mj-ea"/>
            <a:cs typeface="Arial" pitchFamily="34" charset="0"/>
          </a:endParaRPr>
        </a:p>
        <a:p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做到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這些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A11950FA-F23E-4FBD-819E-26536CCCFEF8}" type="parTrans" cxnId="{94885C8E-50B2-470F-9DED-AB2868E09D9C}">
      <dgm:prSet/>
      <dgm:spPr/>
      <dgm:t>
        <a:bodyPr/>
        <a:lstStyle/>
        <a:p>
          <a:endParaRPr lang="en-US"/>
        </a:p>
      </dgm:t>
    </dgm:pt>
    <dgm:pt modelId="{720A57B0-AC24-4420-B74F-D911B2D07C5D}" type="sibTrans" cxnId="{94885C8E-50B2-470F-9DED-AB2868E09D9C}">
      <dgm:prSet/>
      <dgm:spPr/>
      <dgm:t>
        <a:bodyPr/>
        <a:lstStyle/>
        <a:p>
          <a:endParaRPr lang="en-US"/>
        </a:p>
      </dgm:t>
    </dgm:pt>
    <dgm:pt modelId="{16FADA08-5579-41ED-B9B9-C6D4A80056FE}">
      <dgm:prSet phldrT="[Text]" custT="1"/>
      <dgm:spPr/>
      <dgm:t>
        <a:bodyPr/>
        <a:lstStyle/>
        <a:p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審讀文獻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，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來回答臨床問題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FAC74F96-6D83-4F89-B8FD-106739ABCF1C}" type="parTrans" cxnId="{118BCFC5-98EE-4FA5-8C92-87F5F5B1202E}">
      <dgm:prSet/>
      <dgm:spPr/>
      <dgm:t>
        <a:bodyPr/>
        <a:lstStyle/>
        <a:p>
          <a:endParaRPr lang="en-US"/>
        </a:p>
      </dgm:t>
    </dgm:pt>
    <dgm:pt modelId="{AF12E4C6-63A0-4CAC-8DB6-D9CB7F077C42}" type="sibTrans" cxnId="{118BCFC5-98EE-4FA5-8C92-87F5F5B1202E}">
      <dgm:prSet/>
      <dgm:spPr/>
      <dgm:t>
        <a:bodyPr/>
        <a:lstStyle/>
        <a:p>
          <a:endParaRPr lang="en-US"/>
        </a:p>
      </dgm:t>
    </dgm:pt>
    <dgm:pt modelId="{837C808C-8DCF-415A-BCDA-F56A898D9B06}">
      <dgm:prSet phldrT="[Text]" custT="1"/>
      <dgm:spPr/>
      <dgm:t>
        <a:bodyPr/>
        <a:lstStyle/>
        <a:p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持續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更新内容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3E3CC387-DEF3-4AB2-B2A0-9BB64C386522}" type="parTrans" cxnId="{B1D76AB4-5581-40A8-AC3C-4D77EE989F6F}">
      <dgm:prSet/>
      <dgm:spPr/>
      <dgm:t>
        <a:bodyPr/>
        <a:lstStyle/>
        <a:p>
          <a:endParaRPr lang="en-US"/>
        </a:p>
      </dgm:t>
    </dgm:pt>
    <dgm:pt modelId="{764AA84E-CE86-4FD0-9363-E7E57EBFECD3}" type="sibTrans" cxnId="{B1D76AB4-5581-40A8-AC3C-4D77EE989F6F}">
      <dgm:prSet/>
      <dgm:spPr/>
      <dgm:t>
        <a:bodyPr/>
        <a:lstStyle/>
        <a:p>
          <a:endParaRPr lang="en-US"/>
        </a:p>
      </dgm:t>
    </dgm:pt>
    <dgm:pt modelId="{638E48A3-8CE2-435B-82B8-01A7D7E3018C}">
      <dgm:prSet phldrT="[Text]" custT="1"/>
      <dgm:spPr/>
      <dgm:t>
        <a:bodyPr/>
        <a:lstStyle/>
        <a:p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1965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年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僅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有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39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項隨機試驗發表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，而</a:t>
          </a:r>
          <a:r>
            <a:rPr lang="en-US" altLang="zh-CN" sz="2000" dirty="0">
              <a:latin typeface="Arial" pitchFamily="34" charset="0"/>
              <a:ea typeface="+mj-ea"/>
              <a:cs typeface="Arial" pitchFamily="34" charset="0"/>
            </a:rPr>
            <a:t>2008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年有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26,000 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項隨機試驗發表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C853BCC1-D4F1-4413-8B9E-6B30F95965B4}" type="parTrans" cxnId="{1259ED7C-E270-4186-A861-85A2BAABABB1}">
      <dgm:prSet/>
      <dgm:spPr/>
      <dgm:t>
        <a:bodyPr/>
        <a:lstStyle/>
        <a:p>
          <a:endParaRPr lang="en-US"/>
        </a:p>
      </dgm:t>
    </dgm:pt>
    <dgm:pt modelId="{2C3160BD-DC2B-4B84-A265-08D4A271C186}" type="sibTrans" cxnId="{1259ED7C-E270-4186-A861-85A2BAABABB1}">
      <dgm:prSet/>
      <dgm:spPr/>
      <dgm:t>
        <a:bodyPr/>
        <a:lstStyle/>
        <a:p>
          <a:endParaRPr lang="en-US"/>
        </a:p>
      </dgm:t>
    </dgm:pt>
    <dgm:pt modelId="{6BE245DD-9CE1-4219-8D7F-7652C1EE38C1}">
      <dgm:prSet phldrT="[Text]" custT="1"/>
      <dgm:spPr/>
      <dgm:t>
        <a:bodyPr/>
        <a:lstStyle/>
        <a:p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綜合相關文獻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，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推薦診療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方案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896838E8-3CBD-4355-89C9-8A5E557E5B67}" type="parTrans" cxnId="{B1785B38-B3A4-44EC-B71E-4E18A4963D6C}">
      <dgm:prSet/>
      <dgm:spPr/>
      <dgm:t>
        <a:bodyPr/>
        <a:lstStyle/>
        <a:p>
          <a:endParaRPr lang="en-US"/>
        </a:p>
      </dgm:t>
    </dgm:pt>
    <dgm:pt modelId="{957D47B0-9D4C-40BE-98B5-7A7CC835FE02}" type="sibTrans" cxnId="{B1785B38-B3A4-44EC-B71E-4E18A4963D6C}">
      <dgm:prSet/>
      <dgm:spPr/>
      <dgm:t>
        <a:bodyPr/>
        <a:lstStyle/>
        <a:p>
          <a:endParaRPr lang="en-US"/>
        </a:p>
      </dgm:t>
    </dgm:pt>
    <dgm:pt modelId="{2402107A-1617-4577-B555-0FE9408447E4}">
      <dgm:prSet phldrT="[Text]" custT="1"/>
      <dgm:spPr/>
      <dgm:t>
        <a:bodyPr/>
        <a:lstStyle/>
        <a:p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借鑒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本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領域專家意見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9051BBB2-D4F6-49D5-B9E8-0E282C1EC77E}" type="parTrans" cxnId="{512E2397-D9B3-4479-9BD8-014951DEBA9C}">
      <dgm:prSet/>
      <dgm:spPr/>
      <dgm:t>
        <a:bodyPr/>
        <a:lstStyle/>
        <a:p>
          <a:endParaRPr lang="en-US"/>
        </a:p>
      </dgm:t>
    </dgm:pt>
    <dgm:pt modelId="{137DE364-569B-430E-9439-8311ACEADC6F}" type="sibTrans" cxnId="{512E2397-D9B3-4479-9BD8-014951DEBA9C}">
      <dgm:prSet/>
      <dgm:spPr/>
      <dgm:t>
        <a:bodyPr/>
        <a:lstStyle/>
        <a:p>
          <a:endParaRPr lang="en-US"/>
        </a:p>
      </dgm:t>
    </dgm:pt>
    <dgm:pt modelId="{745B4D9E-A3B5-40F5-80F2-4CEB9123BA89}">
      <dgm:prSet custT="1"/>
      <dgm:spPr/>
      <dgm:t>
        <a:bodyPr/>
        <a:lstStyle/>
        <a:p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因此，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臨床工作人員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可以在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診療過程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中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獲取建議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，  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解決問題</a:t>
          </a:r>
          <a:endParaRPr lang="en-US" sz="2000" dirty="0">
            <a:latin typeface="Arial" pitchFamily="34" charset="0"/>
            <a:ea typeface="+mj-ea"/>
            <a:cs typeface="Arial" pitchFamily="34" charset="0"/>
          </a:endParaRPr>
        </a:p>
      </dgm:t>
    </dgm:pt>
    <dgm:pt modelId="{9F78BE67-C8CD-4220-A669-C70371DC50DC}" type="parTrans" cxnId="{2D76987A-69D1-4C32-A887-3A0CE1FCED13}">
      <dgm:prSet/>
      <dgm:spPr/>
      <dgm:t>
        <a:bodyPr/>
        <a:lstStyle/>
        <a:p>
          <a:endParaRPr lang="en-US"/>
        </a:p>
      </dgm:t>
    </dgm:pt>
    <dgm:pt modelId="{A4D1EC4B-0D33-4BA8-9E64-D198346B95E6}" type="sibTrans" cxnId="{2D76987A-69D1-4C32-A887-3A0CE1FCED13}">
      <dgm:prSet/>
      <dgm:spPr/>
      <dgm:t>
        <a:bodyPr/>
        <a:lstStyle/>
        <a:p>
          <a:endParaRPr lang="en-US"/>
        </a:p>
      </dgm:t>
    </dgm:pt>
    <dgm:pt modelId="{DBDF7AC2-EB4F-44B0-AD28-351B17E6BFC1}">
      <dgm:prSet custT="1"/>
      <dgm:spPr/>
      <dgm:t>
        <a:bodyPr/>
        <a:lstStyle/>
        <a:p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自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1992 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來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，</a:t>
          </a:r>
          <a:r>
            <a:rPr lang="en-US" altLang="zh-CN" sz="2000" dirty="0" err="1">
              <a:latin typeface="Arial" pitchFamily="34" charset="0"/>
              <a:ea typeface="+mj-ea"/>
              <a:cs typeface="Arial" pitchFamily="34" charset="0"/>
            </a:rPr>
            <a:t>UpToDate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已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成為臨床工作者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sz="2000" dirty="0">
              <a:latin typeface="Arial" pitchFamily="34" charset="0"/>
              <a:ea typeface="+mj-ea"/>
              <a:cs typeface="Arial" pitchFamily="34" charset="0"/>
            </a:rPr>
            <a:t>專業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“</a:t>
          </a:r>
          <a:r>
            <a:rPr lang="zh-CN" altLang="en-US" sz="2000" dirty="0">
              <a:latin typeface="Arial" pitchFamily="34" charset="0"/>
              <a:ea typeface="+mj-ea"/>
              <a:cs typeface="Arial" pitchFamily="34" charset="0"/>
            </a:rPr>
            <a:t>工具</a:t>
          </a:r>
          <a:r>
            <a:rPr lang="en-US" sz="2000" dirty="0">
              <a:latin typeface="Arial" pitchFamily="34" charset="0"/>
              <a:ea typeface="+mj-ea"/>
              <a:cs typeface="Arial" pitchFamily="34" charset="0"/>
            </a:rPr>
            <a:t>”</a:t>
          </a:r>
        </a:p>
      </dgm:t>
    </dgm:pt>
    <dgm:pt modelId="{B1240B83-10FF-44E8-A068-5E5357B67752}" type="parTrans" cxnId="{14BEE661-8659-432C-87BE-CED8E3DCBFE2}">
      <dgm:prSet/>
      <dgm:spPr/>
      <dgm:t>
        <a:bodyPr/>
        <a:lstStyle/>
        <a:p>
          <a:endParaRPr lang="en-US"/>
        </a:p>
      </dgm:t>
    </dgm:pt>
    <dgm:pt modelId="{138D73AD-E697-4660-B012-028BD967D3C1}" type="sibTrans" cxnId="{14BEE661-8659-432C-87BE-CED8E3DCBFE2}">
      <dgm:prSet/>
      <dgm:spPr/>
      <dgm:t>
        <a:bodyPr/>
        <a:lstStyle/>
        <a:p>
          <a:endParaRPr lang="en-US"/>
        </a:p>
      </dgm:t>
    </dgm:pt>
    <dgm:pt modelId="{C1FC5C54-8E68-43A2-B5C9-491CDCCAEC24}" type="pres">
      <dgm:prSet presAssocID="{CC7A26F1-10D6-4F1A-80B3-FE8F2AD4918D}" presName="Name0" presStyleCnt="0">
        <dgm:presLayoutVars>
          <dgm:dir/>
          <dgm:animLvl val="lvl"/>
          <dgm:resizeHandles val="exact"/>
        </dgm:presLayoutVars>
      </dgm:prSet>
      <dgm:spPr/>
    </dgm:pt>
    <dgm:pt modelId="{4DF3DF45-628E-44B3-A37F-44D82DF2C8F9}" type="pres">
      <dgm:prSet presAssocID="{F76D345C-A75E-44BB-8810-8EAF9DCCF167}" presName="linNode" presStyleCnt="0"/>
      <dgm:spPr/>
    </dgm:pt>
    <dgm:pt modelId="{F0EBBA3C-1772-4781-93B7-C29E459503AE}" type="pres">
      <dgm:prSet presAssocID="{F76D345C-A75E-44BB-8810-8EAF9DCCF16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D9AEE45-27A9-4903-87B8-9ED574C1D98A}" type="pres">
      <dgm:prSet presAssocID="{F76D345C-A75E-44BB-8810-8EAF9DCCF167}" presName="descendantText" presStyleLbl="alignAccFollowNode1" presStyleIdx="0" presStyleCnt="3">
        <dgm:presLayoutVars>
          <dgm:bulletEnabled val="1"/>
        </dgm:presLayoutVars>
      </dgm:prSet>
      <dgm:spPr/>
    </dgm:pt>
    <dgm:pt modelId="{DD3CFF0D-8D66-4D53-BCBF-BC74B6CE5E7E}" type="pres">
      <dgm:prSet presAssocID="{81116D89-3718-4F6D-A263-C00F38C8FBA3}" presName="sp" presStyleCnt="0"/>
      <dgm:spPr/>
    </dgm:pt>
    <dgm:pt modelId="{A7524627-C261-41AB-8FF0-2B535E1A3969}" type="pres">
      <dgm:prSet presAssocID="{8FA264FC-E7BF-401A-A20E-6C02622F6715}" presName="linNode" presStyleCnt="0"/>
      <dgm:spPr/>
    </dgm:pt>
    <dgm:pt modelId="{2A730A67-AFFE-43DB-BF6E-C553BAE11117}" type="pres">
      <dgm:prSet presAssocID="{8FA264FC-E7BF-401A-A20E-6C02622F6715}" presName="parentText" presStyleLbl="node1" presStyleIdx="1" presStyleCnt="3" custScaleX="106849" custScaleY="99681">
        <dgm:presLayoutVars>
          <dgm:chMax val="1"/>
          <dgm:bulletEnabled val="1"/>
        </dgm:presLayoutVars>
      </dgm:prSet>
      <dgm:spPr/>
    </dgm:pt>
    <dgm:pt modelId="{D51C7780-6AF8-41F8-A07E-E526A3F97DB4}" type="pres">
      <dgm:prSet presAssocID="{8FA264FC-E7BF-401A-A20E-6C02622F6715}" presName="descendantText" presStyleLbl="alignAccFollowNode1" presStyleIdx="1" presStyleCnt="3" custScaleX="103795" custScaleY="118479">
        <dgm:presLayoutVars>
          <dgm:bulletEnabled val="1"/>
        </dgm:presLayoutVars>
      </dgm:prSet>
      <dgm:spPr/>
    </dgm:pt>
    <dgm:pt modelId="{60F9C733-C90B-4147-A332-73ABDC2166F3}" type="pres">
      <dgm:prSet presAssocID="{720A57B0-AC24-4420-B74F-D911B2D07C5D}" presName="sp" presStyleCnt="0"/>
      <dgm:spPr/>
    </dgm:pt>
    <dgm:pt modelId="{043F4B0E-D7C7-4268-A090-0578DAE0F787}" type="pres">
      <dgm:prSet presAssocID="{745B4D9E-A3B5-40F5-80F2-4CEB9123BA89}" presName="linNode" presStyleCnt="0"/>
      <dgm:spPr/>
    </dgm:pt>
    <dgm:pt modelId="{09D92E93-5DC9-4DB0-AC73-4A70CA6F7DC1}" type="pres">
      <dgm:prSet presAssocID="{745B4D9E-A3B5-40F5-80F2-4CEB9123BA8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FAE16C1-5315-4E60-BD6E-27E0F7039BCE}" type="pres">
      <dgm:prSet presAssocID="{745B4D9E-A3B5-40F5-80F2-4CEB9123BA8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2FC7602-C68E-4C17-87F2-9484748A5363}" type="presOf" srcId="{2402107A-1617-4577-B555-0FE9408447E4}" destId="{D51C7780-6AF8-41F8-A07E-E526A3F97DB4}" srcOrd="0" destOrd="3" presId="urn:microsoft.com/office/officeart/2005/8/layout/vList5"/>
    <dgm:cxn modelId="{B3D7D736-CFB3-41CB-ADEB-671997A08B32}" type="presOf" srcId="{837C808C-8DCF-415A-BCDA-F56A898D9B06}" destId="{D51C7780-6AF8-41F8-A07E-E526A3F97DB4}" srcOrd="0" destOrd="2" presId="urn:microsoft.com/office/officeart/2005/8/layout/vList5"/>
    <dgm:cxn modelId="{B1785B38-B3A4-44EC-B71E-4E18A4963D6C}" srcId="{8FA264FC-E7BF-401A-A20E-6C02622F6715}" destId="{6BE245DD-9CE1-4219-8D7F-7652C1EE38C1}" srcOrd="1" destOrd="0" parTransId="{896838E8-3CBD-4355-89C9-8A5E557E5B67}" sibTransId="{957D47B0-9D4C-40BE-98B5-7A7CC835FE02}"/>
    <dgm:cxn modelId="{14BEE661-8659-432C-87BE-CED8E3DCBFE2}" srcId="{745B4D9E-A3B5-40F5-80F2-4CEB9123BA89}" destId="{DBDF7AC2-EB4F-44B0-AD28-351B17E6BFC1}" srcOrd="0" destOrd="0" parTransId="{B1240B83-10FF-44E8-A068-5E5357B67752}" sibTransId="{138D73AD-E697-4660-B012-028BD967D3C1}"/>
    <dgm:cxn modelId="{91BB674E-E671-49E4-88A0-A80D3B1FC7F1}" type="presOf" srcId="{745B4D9E-A3B5-40F5-80F2-4CEB9123BA89}" destId="{09D92E93-5DC9-4DB0-AC73-4A70CA6F7DC1}" srcOrd="0" destOrd="0" presId="urn:microsoft.com/office/officeart/2005/8/layout/vList5"/>
    <dgm:cxn modelId="{3133AB55-1B9D-4CA5-826B-88F7ED1B2484}" type="presOf" srcId="{15F86202-2E24-42B1-91D1-9B9A017A1310}" destId="{3D9AEE45-27A9-4903-87B8-9ED574C1D98A}" srcOrd="0" destOrd="0" presId="urn:microsoft.com/office/officeart/2005/8/layout/vList5"/>
    <dgm:cxn modelId="{D3579959-4F1A-41EA-845B-B6068DDF3A15}" type="presOf" srcId="{16FADA08-5579-41ED-B9B9-C6D4A80056FE}" destId="{D51C7780-6AF8-41F8-A07E-E526A3F97DB4}" srcOrd="0" destOrd="0" presId="urn:microsoft.com/office/officeart/2005/8/layout/vList5"/>
    <dgm:cxn modelId="{2D76987A-69D1-4C32-A887-3A0CE1FCED13}" srcId="{CC7A26F1-10D6-4F1A-80B3-FE8F2AD4918D}" destId="{745B4D9E-A3B5-40F5-80F2-4CEB9123BA89}" srcOrd="2" destOrd="0" parTransId="{9F78BE67-C8CD-4220-A669-C70371DC50DC}" sibTransId="{A4D1EC4B-0D33-4BA8-9E64-D198346B95E6}"/>
    <dgm:cxn modelId="{1259ED7C-E270-4186-A861-85A2BAABABB1}" srcId="{F76D345C-A75E-44BB-8810-8EAF9DCCF167}" destId="{638E48A3-8CE2-435B-82B8-01A7D7E3018C}" srcOrd="1" destOrd="0" parTransId="{C853BCC1-D4F1-4413-8B9E-6B30F95965B4}" sibTransId="{2C3160BD-DC2B-4B84-A265-08D4A271C186}"/>
    <dgm:cxn modelId="{C0AD858C-7228-4BCC-9F99-DF0F05F233F4}" type="presOf" srcId="{CC7A26F1-10D6-4F1A-80B3-FE8F2AD4918D}" destId="{C1FC5C54-8E68-43A2-B5C9-491CDCCAEC24}" srcOrd="0" destOrd="0" presId="urn:microsoft.com/office/officeart/2005/8/layout/vList5"/>
    <dgm:cxn modelId="{94885C8E-50B2-470F-9DED-AB2868E09D9C}" srcId="{CC7A26F1-10D6-4F1A-80B3-FE8F2AD4918D}" destId="{8FA264FC-E7BF-401A-A20E-6C02622F6715}" srcOrd="1" destOrd="0" parTransId="{A11950FA-F23E-4FBD-819E-26536CCCFEF8}" sibTransId="{720A57B0-AC24-4420-B74F-D911B2D07C5D}"/>
    <dgm:cxn modelId="{512E2397-D9B3-4479-9BD8-014951DEBA9C}" srcId="{8FA264FC-E7BF-401A-A20E-6C02622F6715}" destId="{2402107A-1617-4577-B555-0FE9408447E4}" srcOrd="3" destOrd="0" parTransId="{9051BBB2-D4F6-49D5-B9E8-0E282C1EC77E}" sibTransId="{137DE364-569B-430E-9439-8311ACEADC6F}"/>
    <dgm:cxn modelId="{0E03E1A3-E723-4BD8-B0DB-D0361523EE00}" type="presOf" srcId="{638E48A3-8CE2-435B-82B8-01A7D7E3018C}" destId="{3D9AEE45-27A9-4903-87B8-9ED574C1D98A}" srcOrd="0" destOrd="1" presId="urn:microsoft.com/office/officeart/2005/8/layout/vList5"/>
    <dgm:cxn modelId="{9BB28FA4-76E2-4195-9320-B75400515BF4}" type="presOf" srcId="{F76D345C-A75E-44BB-8810-8EAF9DCCF167}" destId="{F0EBBA3C-1772-4781-93B7-C29E459503AE}" srcOrd="0" destOrd="0" presId="urn:microsoft.com/office/officeart/2005/8/layout/vList5"/>
    <dgm:cxn modelId="{808DEFAC-7850-403F-9D39-172ED3917B1E}" type="presOf" srcId="{6BE245DD-9CE1-4219-8D7F-7652C1EE38C1}" destId="{D51C7780-6AF8-41F8-A07E-E526A3F97DB4}" srcOrd="0" destOrd="1" presId="urn:microsoft.com/office/officeart/2005/8/layout/vList5"/>
    <dgm:cxn modelId="{B1D76AB4-5581-40A8-AC3C-4D77EE989F6F}" srcId="{8FA264FC-E7BF-401A-A20E-6C02622F6715}" destId="{837C808C-8DCF-415A-BCDA-F56A898D9B06}" srcOrd="2" destOrd="0" parTransId="{3E3CC387-DEF3-4AB2-B2A0-9BB64C386522}" sibTransId="{764AA84E-CE86-4FD0-9363-E7E57EBFECD3}"/>
    <dgm:cxn modelId="{118BCFC5-98EE-4FA5-8C92-87F5F5B1202E}" srcId="{8FA264FC-E7BF-401A-A20E-6C02622F6715}" destId="{16FADA08-5579-41ED-B9B9-C6D4A80056FE}" srcOrd="0" destOrd="0" parTransId="{FAC74F96-6D83-4F89-B8FD-106739ABCF1C}" sibTransId="{AF12E4C6-63A0-4CAC-8DB6-D9CB7F077C42}"/>
    <dgm:cxn modelId="{363473D1-0F65-4AFA-917C-BE9C660A5010}" srcId="{F76D345C-A75E-44BB-8810-8EAF9DCCF167}" destId="{15F86202-2E24-42B1-91D1-9B9A017A1310}" srcOrd="0" destOrd="0" parTransId="{EE7835ED-FFA3-4D54-A831-9A5E4E3E9390}" sibTransId="{913FE4AB-5500-4F5A-B8F9-322830309923}"/>
    <dgm:cxn modelId="{BEFC37DA-BF87-48B9-A1F2-E19953D73B70}" type="presOf" srcId="{DBDF7AC2-EB4F-44B0-AD28-351B17E6BFC1}" destId="{CFAE16C1-5315-4E60-BD6E-27E0F7039BCE}" srcOrd="0" destOrd="0" presId="urn:microsoft.com/office/officeart/2005/8/layout/vList5"/>
    <dgm:cxn modelId="{DF9630E0-B044-4263-9532-CB50D603AB1D}" srcId="{CC7A26F1-10D6-4F1A-80B3-FE8F2AD4918D}" destId="{F76D345C-A75E-44BB-8810-8EAF9DCCF167}" srcOrd="0" destOrd="0" parTransId="{643F0D1B-1F96-46A5-AE31-5872E54C7081}" sibTransId="{81116D89-3718-4F6D-A263-C00F38C8FBA3}"/>
    <dgm:cxn modelId="{49DDCDFE-5E65-4A1C-BACF-F8F9FD87DB9F}" type="presOf" srcId="{8FA264FC-E7BF-401A-A20E-6C02622F6715}" destId="{2A730A67-AFFE-43DB-BF6E-C553BAE11117}" srcOrd="0" destOrd="0" presId="urn:microsoft.com/office/officeart/2005/8/layout/vList5"/>
    <dgm:cxn modelId="{7414DD1A-03BB-4AFC-9335-20A534EA45C3}" type="presParOf" srcId="{C1FC5C54-8E68-43A2-B5C9-491CDCCAEC24}" destId="{4DF3DF45-628E-44B3-A37F-44D82DF2C8F9}" srcOrd="0" destOrd="0" presId="urn:microsoft.com/office/officeart/2005/8/layout/vList5"/>
    <dgm:cxn modelId="{EBC55506-6662-4F42-97D3-7719611C803F}" type="presParOf" srcId="{4DF3DF45-628E-44B3-A37F-44D82DF2C8F9}" destId="{F0EBBA3C-1772-4781-93B7-C29E459503AE}" srcOrd="0" destOrd="0" presId="urn:microsoft.com/office/officeart/2005/8/layout/vList5"/>
    <dgm:cxn modelId="{1B569EE5-7F56-4D28-B33B-676480A31BB8}" type="presParOf" srcId="{4DF3DF45-628E-44B3-A37F-44D82DF2C8F9}" destId="{3D9AEE45-27A9-4903-87B8-9ED574C1D98A}" srcOrd="1" destOrd="0" presId="urn:microsoft.com/office/officeart/2005/8/layout/vList5"/>
    <dgm:cxn modelId="{C7A61969-41AA-4C26-AD57-034AD3BBD5C1}" type="presParOf" srcId="{C1FC5C54-8E68-43A2-B5C9-491CDCCAEC24}" destId="{DD3CFF0D-8D66-4D53-BCBF-BC74B6CE5E7E}" srcOrd="1" destOrd="0" presId="urn:microsoft.com/office/officeart/2005/8/layout/vList5"/>
    <dgm:cxn modelId="{D5CFF374-5BAD-4805-9011-B3E456415690}" type="presParOf" srcId="{C1FC5C54-8E68-43A2-B5C9-491CDCCAEC24}" destId="{A7524627-C261-41AB-8FF0-2B535E1A3969}" srcOrd="2" destOrd="0" presId="urn:microsoft.com/office/officeart/2005/8/layout/vList5"/>
    <dgm:cxn modelId="{BC4CF765-4716-447B-AA2D-2CCBCCF8D862}" type="presParOf" srcId="{A7524627-C261-41AB-8FF0-2B535E1A3969}" destId="{2A730A67-AFFE-43DB-BF6E-C553BAE11117}" srcOrd="0" destOrd="0" presId="urn:microsoft.com/office/officeart/2005/8/layout/vList5"/>
    <dgm:cxn modelId="{F3A1D50D-37BE-4159-AE52-B72CC2390E5F}" type="presParOf" srcId="{A7524627-C261-41AB-8FF0-2B535E1A3969}" destId="{D51C7780-6AF8-41F8-A07E-E526A3F97DB4}" srcOrd="1" destOrd="0" presId="urn:microsoft.com/office/officeart/2005/8/layout/vList5"/>
    <dgm:cxn modelId="{BAEA945A-835D-4A9F-A7E9-3C2A7C64D95C}" type="presParOf" srcId="{C1FC5C54-8E68-43A2-B5C9-491CDCCAEC24}" destId="{60F9C733-C90B-4147-A332-73ABDC2166F3}" srcOrd="3" destOrd="0" presId="urn:microsoft.com/office/officeart/2005/8/layout/vList5"/>
    <dgm:cxn modelId="{4D642685-3084-4CC0-B68F-D9DF59E88DE4}" type="presParOf" srcId="{C1FC5C54-8E68-43A2-B5C9-491CDCCAEC24}" destId="{043F4B0E-D7C7-4268-A090-0578DAE0F787}" srcOrd="4" destOrd="0" presId="urn:microsoft.com/office/officeart/2005/8/layout/vList5"/>
    <dgm:cxn modelId="{3232E89D-24D2-43A5-85D2-6F6528A76CB1}" type="presParOf" srcId="{043F4B0E-D7C7-4268-A090-0578DAE0F787}" destId="{09D92E93-5DC9-4DB0-AC73-4A70CA6F7DC1}" srcOrd="0" destOrd="0" presId="urn:microsoft.com/office/officeart/2005/8/layout/vList5"/>
    <dgm:cxn modelId="{BAD064CE-E117-4513-8F3E-8537E7628487}" type="presParOf" srcId="{043F4B0E-D7C7-4268-A090-0578DAE0F787}" destId="{CFAE16C1-5315-4E60-BD6E-27E0F7039B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CD652-EBCA-4835-91D8-4FB0D7706B8C}">
      <dsp:nvSpPr>
        <dsp:cNvPr id="0" name=""/>
        <dsp:cNvSpPr/>
      </dsp:nvSpPr>
      <dsp:spPr>
        <a:xfrm rot="5400000">
          <a:off x="4828913" y="932307"/>
          <a:ext cx="1145753" cy="510094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醫生在臨床時</a:t>
          </a:r>
          <a:r>
            <a:rPr lang="zh-CN" altLang="nl-NL" sz="1500" kern="1200" dirty="0">
              <a:latin typeface="Arial" pitchFamily="34" charset="0"/>
              <a:ea typeface="+mj-ea"/>
              <a:cs typeface="Arial" pitchFamily="34" charset="0"/>
            </a:rPr>
            <a:t>遇到的</a:t>
          </a:r>
          <a:r>
            <a:rPr lang="nl-NL" altLang="zh-CN" sz="1500" kern="1200" dirty="0">
              <a:latin typeface="Arial" pitchFamily="34" charset="0"/>
              <a:ea typeface="+mj-ea"/>
              <a:cs typeface="Arial" pitchFamily="34" charset="0"/>
            </a:rPr>
            <a:t>2/3</a:t>
          </a: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問題無法</a:t>
          </a:r>
          <a:r>
            <a:rPr lang="zh-CN" altLang="nl-NL" sz="1500" kern="1200" dirty="0">
              <a:latin typeface="Arial" pitchFamily="34" charset="0"/>
              <a:ea typeface="+mj-ea"/>
              <a:cs typeface="Arial" pitchFamily="34" charset="0"/>
            </a:rPr>
            <a:t>解答</a:t>
          </a:r>
          <a:endParaRPr lang="en-US" sz="1500" kern="1200" dirty="0">
            <a:latin typeface="Arial" pitchFamily="34" charset="0"/>
            <a:ea typeface="+mj-ea"/>
            <a:cs typeface="Arial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Arial" pitchFamily="34" charset="0"/>
              <a:ea typeface="+mj-ea"/>
              <a:cs typeface="Arial" pitchFamily="34" charset="0"/>
            </a:rPr>
            <a:t>解答</a:t>
          </a: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臨床問題</a:t>
          </a:r>
          <a:r>
            <a:rPr lang="zh-CN" altLang="en-US" sz="1500" kern="1200" dirty="0">
              <a:latin typeface="Arial" pitchFamily="34" charset="0"/>
              <a:ea typeface="+mj-ea"/>
              <a:cs typeface="Arial" pitchFamily="34" charset="0"/>
            </a:rPr>
            <a:t>每天可能</a:t>
          </a: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改變</a:t>
          </a:r>
          <a:r>
            <a:rPr lang="en-US" altLang="zh-CN" sz="1500" kern="1200" dirty="0">
              <a:latin typeface="Arial" pitchFamily="34" charset="0"/>
              <a:ea typeface="+mj-ea"/>
              <a:cs typeface="Arial" pitchFamily="34" charset="0"/>
            </a:rPr>
            <a:t>5~8</a:t>
          </a:r>
          <a:r>
            <a:rPr lang="zh-CN" altLang="en-US" sz="1500" kern="1200" dirty="0">
              <a:latin typeface="Arial" pitchFamily="34" charset="0"/>
              <a:ea typeface="+mj-ea"/>
              <a:cs typeface="Arial" pitchFamily="34" charset="0"/>
            </a:rPr>
            <a:t>名患者的</a:t>
          </a: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臨床治療策略</a:t>
          </a:r>
          <a:endParaRPr lang="en-US" sz="1500" kern="1200" dirty="0">
            <a:latin typeface="Arial" pitchFamily="34" charset="0"/>
            <a:ea typeface="+mj-ea"/>
            <a:cs typeface="Arial" pitchFamily="34" charset="0"/>
          </a:endParaRPr>
        </a:p>
      </dsp:txBody>
      <dsp:txXfrm rot="-5400000">
        <a:off x="2851319" y="2965833"/>
        <a:ext cx="5045011" cy="1033891"/>
      </dsp:txXfrm>
    </dsp:sp>
    <dsp:sp modelId="{BEE2B2E6-E967-4BA2-BBA4-0F9ED767794D}">
      <dsp:nvSpPr>
        <dsp:cNvPr id="0" name=""/>
        <dsp:cNvSpPr/>
      </dsp:nvSpPr>
      <dsp:spPr>
        <a:xfrm>
          <a:off x="0" y="2806433"/>
          <a:ext cx="2869280" cy="14321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為醫生</a:t>
          </a:r>
          <a:r>
            <a:rPr lang="en-US" sz="1700" kern="1200" dirty="0">
              <a:latin typeface="Arial" pitchFamily="34" charset="0"/>
              <a:ea typeface="+mj-ea"/>
              <a:cs typeface="Arial" pitchFamily="34" charset="0"/>
            </a:rPr>
            <a:t>(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和其他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臨床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工作者</a:t>
          </a:r>
          <a:r>
            <a:rPr lang="en-US" sz="1700" kern="1200" dirty="0">
              <a:latin typeface="Arial" pitchFamily="34" charset="0"/>
              <a:ea typeface="+mj-ea"/>
              <a:cs typeface="Arial" pitchFamily="34" charset="0"/>
            </a:rPr>
            <a:t>)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在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治療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患者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時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解答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問題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線上電子產品</a:t>
          </a:r>
          <a:endParaRPr lang="en-US" sz="1700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69914" y="2876347"/>
        <a:ext cx="2729452" cy="1292363"/>
      </dsp:txXfrm>
    </dsp:sp>
    <dsp:sp modelId="{4BAA0DAA-5157-44FD-B0B6-376AE98C7CFD}">
      <dsp:nvSpPr>
        <dsp:cNvPr id="0" name=""/>
        <dsp:cNvSpPr/>
      </dsp:nvSpPr>
      <dsp:spPr>
        <a:xfrm rot="5400000">
          <a:off x="4828913" y="-1811416"/>
          <a:ext cx="1145753" cy="510094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他為自己編寫的教科書總是很快過時而感到苦惱</a:t>
          </a:r>
          <a:endParaRPr lang="en-US" sz="1500" kern="1200" dirty="0">
            <a:latin typeface="Arial" pitchFamily="34" charset="0"/>
            <a:ea typeface="+mj-ea"/>
            <a:cs typeface="Arial" pitchFamily="34" charset="0"/>
          </a:endParaRPr>
        </a:p>
      </dsp:txBody>
      <dsp:txXfrm rot="-5400000">
        <a:off x="2851319" y="222109"/>
        <a:ext cx="5045011" cy="1033891"/>
      </dsp:txXfrm>
    </dsp:sp>
    <dsp:sp modelId="{15EC32EE-A9F9-4EE4-8C22-FDE4A1B1B7D5}">
      <dsp:nvSpPr>
        <dsp:cNvPr id="0" name=""/>
        <dsp:cNvSpPr/>
      </dsp:nvSpPr>
      <dsp:spPr>
        <a:xfrm>
          <a:off x="0" y="13732"/>
          <a:ext cx="2869280" cy="14321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由一位著名的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撰寫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教科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書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腎臟學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家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於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1992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年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創建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69914" y="83646"/>
        <a:ext cx="2729452" cy="1292363"/>
      </dsp:txXfrm>
    </dsp:sp>
    <dsp:sp modelId="{A9631ECC-E09A-442C-B8E8-A45100E91548}">
      <dsp:nvSpPr>
        <dsp:cNvPr id="0" name=""/>
        <dsp:cNvSpPr/>
      </dsp:nvSpPr>
      <dsp:spPr>
        <a:xfrm rot="5400000">
          <a:off x="4828913" y="-439557"/>
          <a:ext cx="1145753" cy="510094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教科書主要是講述某種疾病的參考工具</a:t>
          </a:r>
          <a:endParaRPr lang="en-US" sz="1500" kern="1200" dirty="0">
            <a:latin typeface="Arial" pitchFamily="34" charset="0"/>
            <a:ea typeface="+mj-ea"/>
            <a:cs typeface="Arial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" pitchFamily="34" charset="0"/>
              <a:ea typeface="+mj-ea"/>
              <a:cs typeface="Arial" pitchFamily="34" charset="0"/>
            </a:rPr>
            <a:t>UpToDate</a:t>
          </a:r>
          <a:r>
            <a:rPr lang="zh-CN" altLang="en-US" sz="1500" kern="1200" dirty="0">
              <a:latin typeface="Arial" pitchFamily="34" charset="0"/>
              <a:ea typeface="+mj-ea"/>
              <a:cs typeface="Arial" pitchFamily="34" charset="0"/>
            </a:rPr>
            <a:t>主要是</a:t>
          </a: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告訴醫生怎樣治療</a:t>
          </a:r>
          <a:r>
            <a:rPr lang="zh-CN" altLang="en-US" sz="1500" kern="1200" dirty="0">
              <a:latin typeface="Arial" pitchFamily="34" charset="0"/>
              <a:ea typeface="+mj-ea"/>
              <a:cs typeface="Arial" pitchFamily="34" charset="0"/>
            </a:rPr>
            <a:t>患有</a:t>
          </a:r>
          <a:r>
            <a:rPr lang="zh-TW" altLang="en-US" sz="1500" kern="1200" dirty="0">
              <a:latin typeface="Arial" pitchFamily="34" charset="0"/>
              <a:ea typeface="+mj-ea"/>
              <a:cs typeface="Arial" pitchFamily="34" charset="0"/>
            </a:rPr>
            <a:t>這種</a:t>
          </a:r>
          <a:r>
            <a:rPr lang="zh-CN" altLang="en-US" sz="1500" kern="1200" dirty="0">
              <a:latin typeface="Arial" pitchFamily="34" charset="0"/>
              <a:ea typeface="+mj-ea"/>
              <a:cs typeface="Arial" pitchFamily="34" charset="0"/>
            </a:rPr>
            <a:t>疾病的病人</a:t>
          </a:r>
          <a:endParaRPr lang="en-US" sz="1500" kern="1200" dirty="0">
            <a:latin typeface="Arial" pitchFamily="34" charset="0"/>
            <a:ea typeface="+mj-ea"/>
            <a:cs typeface="Arial" pitchFamily="34" charset="0"/>
          </a:endParaRPr>
        </a:p>
      </dsp:txBody>
      <dsp:txXfrm rot="-5400000">
        <a:off x="2851319" y="1593968"/>
        <a:ext cx="5045011" cy="1033891"/>
      </dsp:txXfrm>
    </dsp:sp>
    <dsp:sp modelId="{A4B5A00D-A7FB-432D-95E3-E5154BF0ACBD}">
      <dsp:nvSpPr>
        <dsp:cNvPr id="0" name=""/>
        <dsp:cNvSpPr/>
      </dsp:nvSpPr>
      <dsp:spPr>
        <a:xfrm>
          <a:off x="0" y="1538043"/>
          <a:ext cx="2869280" cy="12280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並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不是取代教科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書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，而主要用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於解決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教科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書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所不能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解決</a:t>
          </a:r>
          <a:r>
            <a:rPr lang="zh-CN" altLang="en-US" sz="1700" kern="1200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sz="1700" kern="1200" dirty="0">
              <a:latin typeface="Arial" pitchFamily="34" charset="0"/>
              <a:ea typeface="+mj-ea"/>
              <a:cs typeface="Arial" pitchFamily="34" charset="0"/>
            </a:rPr>
            <a:t>問題</a:t>
          </a:r>
          <a:endParaRPr lang="en-US" sz="1700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59948" y="1597991"/>
        <a:ext cx="2749384" cy="1108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AEE45-27A9-4903-87B8-9ED574C1D98A}">
      <dsp:nvSpPr>
        <dsp:cNvPr id="0" name=""/>
        <dsp:cNvSpPr/>
      </dsp:nvSpPr>
      <dsp:spPr>
        <a:xfrm rot="5400000">
          <a:off x="5131811" y="-1930735"/>
          <a:ext cx="1239529" cy="541324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每周有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10,000 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項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研究新增到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Medline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中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1965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年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僅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有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39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項隨機試驗發表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，而</a:t>
          </a:r>
          <a:r>
            <a:rPr lang="en-US" altLang="zh-CN" sz="2000" kern="1200" dirty="0">
              <a:latin typeface="Arial" pitchFamily="34" charset="0"/>
              <a:ea typeface="+mj-ea"/>
              <a:cs typeface="Arial" pitchFamily="34" charset="0"/>
            </a:rPr>
            <a:t>2008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年有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26,000 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項隨機試驗發表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</dsp:txBody>
      <dsp:txXfrm rot="-5400000">
        <a:off x="3044952" y="216633"/>
        <a:ext cx="5352739" cy="1118511"/>
      </dsp:txXfrm>
    </dsp:sp>
    <dsp:sp modelId="{F0EBBA3C-1772-4781-93B7-C29E459503AE}">
      <dsp:nvSpPr>
        <dsp:cNvPr id="0" name=""/>
        <dsp:cNvSpPr/>
      </dsp:nvSpPr>
      <dsp:spPr>
        <a:xfrm>
          <a:off x="0" y="1182"/>
          <a:ext cx="3044952" cy="15494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沒有醫生能夠吸收</a:t>
          </a:r>
          <a:r>
            <a:rPr lang="zh-CN" altLang="en-US" sz="1800" kern="1200" dirty="0">
              <a:latin typeface="Arial" pitchFamily="34" charset="0"/>
              <a:ea typeface="+mj-ea"/>
              <a:cs typeface="Arial" pitchFamily="34" charset="0"/>
            </a:rPr>
            <a:t>、</a:t>
          </a: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記憶</a:t>
          </a:r>
          <a:r>
            <a:rPr lang="zh-CN" altLang="en-US" sz="1800" kern="1200" dirty="0">
              <a:latin typeface="Arial" pitchFamily="34" charset="0"/>
              <a:ea typeface="+mj-ea"/>
              <a:cs typeface="Arial" pitchFamily="34" charset="0"/>
            </a:rPr>
            <a:t>海量的</a:t>
          </a: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醫學文獻並</a:t>
          </a:r>
          <a:r>
            <a:rPr lang="zh-CN" altLang="en-US" sz="1800" kern="1200" dirty="0">
              <a:latin typeface="Arial" pitchFamily="34" charset="0"/>
              <a:ea typeface="+mj-ea"/>
              <a:cs typeface="Arial" pitchFamily="34" charset="0"/>
            </a:rPr>
            <a:t>且</a:t>
          </a: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判斷這些</a:t>
          </a:r>
          <a:r>
            <a:rPr lang="zh-CN" altLang="en-US" sz="1800" kern="1200" dirty="0">
              <a:latin typeface="Arial" pitchFamily="34" charset="0"/>
              <a:ea typeface="+mj-ea"/>
              <a:cs typeface="Arial" pitchFamily="34" charset="0"/>
            </a:rPr>
            <a:t>新</a:t>
          </a: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發表</a:t>
          </a:r>
          <a:r>
            <a:rPr lang="zh-CN" altLang="en-US" sz="1800" kern="1200" dirty="0">
              <a:latin typeface="Arial" pitchFamily="34" charset="0"/>
              <a:ea typeface="+mj-ea"/>
              <a:cs typeface="Arial" pitchFamily="34" charset="0"/>
            </a:rPr>
            <a:t>的研究成果</a:t>
          </a: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對診治</a:t>
          </a:r>
          <a:r>
            <a:rPr lang="zh-CN" altLang="en-US" sz="1800" kern="1200" dirty="0">
              <a:latin typeface="Arial" pitchFamily="34" charset="0"/>
              <a:ea typeface="+mj-ea"/>
              <a:cs typeface="Arial" pitchFamily="34" charset="0"/>
            </a:rPr>
            <a:t>患者有</a:t>
          </a:r>
          <a:r>
            <a:rPr lang="zh-TW" altLang="en-US" sz="1800" kern="1200" dirty="0">
              <a:latin typeface="Arial" pitchFamily="34" charset="0"/>
              <a:ea typeface="+mj-ea"/>
              <a:cs typeface="Arial" pitchFamily="34" charset="0"/>
            </a:rPr>
            <a:t>什麼影響</a:t>
          </a:r>
          <a:endParaRPr lang="en-US" sz="1800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75636" y="76818"/>
        <a:ext cx="2893680" cy="1398140"/>
      </dsp:txXfrm>
    </dsp:sp>
    <dsp:sp modelId="{D51C7780-6AF8-41F8-A07E-E526A3F97DB4}">
      <dsp:nvSpPr>
        <dsp:cNvPr id="0" name=""/>
        <dsp:cNvSpPr/>
      </dsp:nvSpPr>
      <dsp:spPr>
        <a:xfrm rot="5400000">
          <a:off x="5044354" y="-277352"/>
          <a:ext cx="1468582" cy="535530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審讀文獻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，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來回答臨床問題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綜合相關文獻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，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推薦診療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方案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持續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更新内容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借鑒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本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領域專家意見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</dsp:txBody>
      <dsp:txXfrm rot="-5400000">
        <a:off x="3100993" y="1737699"/>
        <a:ext cx="5283615" cy="1325202"/>
      </dsp:txXfrm>
    </dsp:sp>
    <dsp:sp modelId="{2A730A67-AFFE-43DB-BF6E-C553BAE11117}">
      <dsp:nvSpPr>
        <dsp:cNvPr id="0" name=""/>
        <dsp:cNvSpPr/>
      </dsp:nvSpPr>
      <dsp:spPr>
        <a:xfrm>
          <a:off x="0" y="1628065"/>
          <a:ext cx="3100992" cy="15444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itchFamily="34" charset="0"/>
              <a:ea typeface="+mj-ea"/>
              <a:cs typeface="Arial" pitchFamily="34" charset="0"/>
            </a:rPr>
            <a:t>UpToDate</a:t>
          </a:r>
          <a:endParaRPr lang="en-US" altLang="zh-CN" sz="2000" kern="1200" dirty="0">
            <a:latin typeface="Arial" pitchFamily="34" charset="0"/>
            <a:ea typeface="+mj-ea"/>
            <a:cs typeface="Arial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做到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這些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75395" y="1703460"/>
        <a:ext cx="2950202" cy="1393679"/>
      </dsp:txXfrm>
    </dsp:sp>
    <dsp:sp modelId="{CFAE16C1-5315-4E60-BD6E-27E0F7039BCE}">
      <dsp:nvSpPr>
        <dsp:cNvPr id="0" name=""/>
        <dsp:cNvSpPr/>
      </dsp:nvSpPr>
      <dsp:spPr>
        <a:xfrm rot="5400000">
          <a:off x="5131811" y="1318087"/>
          <a:ext cx="1239529" cy="541324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自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1992 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來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，</a:t>
          </a:r>
          <a:r>
            <a:rPr lang="en-US" altLang="zh-CN" sz="2000" kern="1200" dirty="0" err="1">
              <a:latin typeface="Arial" pitchFamily="34" charset="0"/>
              <a:ea typeface="+mj-ea"/>
              <a:cs typeface="Arial" pitchFamily="34" charset="0"/>
            </a:rPr>
            <a:t>UpToDate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已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成為臨床工作者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的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專業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“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工具</a:t>
          </a:r>
          <a:r>
            <a:rPr lang="en-US" sz="2000" kern="1200" dirty="0">
              <a:latin typeface="Arial" pitchFamily="34" charset="0"/>
              <a:ea typeface="+mj-ea"/>
              <a:cs typeface="Arial" pitchFamily="34" charset="0"/>
            </a:rPr>
            <a:t>”</a:t>
          </a:r>
        </a:p>
      </dsp:txBody>
      <dsp:txXfrm rot="-5400000">
        <a:off x="3044952" y="3465456"/>
        <a:ext cx="5352739" cy="1118511"/>
      </dsp:txXfrm>
    </dsp:sp>
    <dsp:sp modelId="{09D92E93-5DC9-4DB0-AC73-4A70CA6F7DC1}">
      <dsp:nvSpPr>
        <dsp:cNvPr id="0" name=""/>
        <dsp:cNvSpPr/>
      </dsp:nvSpPr>
      <dsp:spPr>
        <a:xfrm>
          <a:off x="0" y="3250005"/>
          <a:ext cx="3044952" cy="15494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因此，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臨床工作人員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可以在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診療過程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中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獲取建議</a:t>
          </a:r>
          <a:r>
            <a:rPr lang="zh-CN" altLang="en-US" sz="2000" kern="1200" dirty="0">
              <a:latin typeface="Arial" pitchFamily="34" charset="0"/>
              <a:ea typeface="+mj-ea"/>
              <a:cs typeface="Arial" pitchFamily="34" charset="0"/>
            </a:rPr>
            <a:t>，  </a:t>
          </a:r>
          <a:r>
            <a:rPr lang="zh-TW" altLang="en-US" sz="2000" kern="1200" dirty="0">
              <a:latin typeface="Arial" pitchFamily="34" charset="0"/>
              <a:ea typeface="+mj-ea"/>
              <a:cs typeface="Arial" pitchFamily="34" charset="0"/>
            </a:rPr>
            <a:t>解決問題</a:t>
          </a:r>
          <a:endParaRPr lang="en-US" sz="2000" kern="1200" dirty="0">
            <a:latin typeface="Arial" pitchFamily="34" charset="0"/>
            <a:ea typeface="+mj-ea"/>
            <a:cs typeface="Arial" pitchFamily="34" charset="0"/>
          </a:endParaRPr>
        </a:p>
      </dsp:txBody>
      <dsp:txXfrm>
        <a:off x="75636" y="3325641"/>
        <a:ext cx="2893680" cy="139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EC5C3-B8CA-475C-83AA-D073BFDFCBD8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1393-7349-4820-A22D-1623F6D03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1393-7349-4820-A22D-1623F6D0397D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9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7AB40-3346-4F2C-A235-DF16F0F3EC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688" y="2394185"/>
            <a:ext cx="6084887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480" y="4018080"/>
            <a:ext cx="5399087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799" y="1314450"/>
            <a:ext cx="8011391" cy="4502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FB3DF-0659-494B-A602-30042EE4A6A9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1314450"/>
            <a:ext cx="8011391" cy="4502394"/>
          </a:xfrm>
        </p:spPr>
        <p:txBody>
          <a:bodyPr/>
          <a:lstStyle>
            <a:lvl3pPr marL="228600" indent="-228600">
              <a:defRPr/>
            </a:lvl3pPr>
            <a:lvl4pPr marL="454025" indent="-228600">
              <a:defRPr/>
            </a:lvl4pPr>
            <a:lvl5pPr marL="685800" indent="-228600">
              <a:defRPr/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592E-877F-485B-A9C8-54D279904F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1317625"/>
            <a:ext cx="8011391" cy="1887904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0606-2A46-4BA7-861A-59EA09AFD52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332349"/>
            <a:ext cx="38862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9427" y="1332349"/>
            <a:ext cx="3917372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B536-AF18-4B08-9D7F-38FDD532216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25513"/>
            <a:ext cx="9143245" cy="5276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9EEDD-113D-442C-9E31-5A55B19A9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799" y="1314450"/>
            <a:ext cx="8011391" cy="4861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25512"/>
            <a:ext cx="9144000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63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2899" y="1314450"/>
            <a:ext cx="8458201" cy="4502394"/>
          </a:xfrm>
        </p:spPr>
        <p:txBody>
          <a:bodyPr/>
          <a:lstStyle>
            <a:lvl3pPr marL="228600" indent="-228600">
              <a:defRPr/>
            </a:lvl3pPr>
            <a:lvl4pPr marL="454025" indent="-228600">
              <a:defRPr/>
            </a:lvl4pPr>
            <a:lvl5pPr marL="685800" indent="-228600">
              <a:defRPr/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C6592E-877F-485B-A9C8-54D279904F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42899" y="6447608"/>
            <a:ext cx="6066609" cy="258763"/>
          </a:xfrm>
        </p:spPr>
        <p:txBody>
          <a:bodyPr anchor="ctr" anchorCtr="0"/>
          <a:lstStyle>
            <a:lvl1pPr>
              <a:defRPr sz="70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143254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FB3DF-0659-494B-A602-30042EE4A6A9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6447609"/>
            <a:ext cx="6066609" cy="258763"/>
          </a:xfrm>
        </p:spPr>
        <p:txBody>
          <a:bodyPr anchor="ctr" anchorCtr="0"/>
          <a:lstStyle>
            <a:lvl1pPr>
              <a:defRPr sz="70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375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142875"/>
            <a:ext cx="8034439" cy="715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317792"/>
            <a:ext cx="803592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07" y="63208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9" y="6311302"/>
            <a:ext cx="1952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592E-877F-485B-A9C8-54D279904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K_Health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705061" y="6258519"/>
            <a:ext cx="1786991" cy="435579"/>
          </a:xfrm>
          <a:prstGeom prst="rect">
            <a:avLst/>
          </a:prstGeom>
        </p:spPr>
      </p:pic>
      <p:pic>
        <p:nvPicPr>
          <p:cNvPr id="1026" name="Picture 2" descr="C:\Users\gilbertl\AppData\Local\Microsoft\Windows\Temporary Internet Files\Content.Outlook\8TL1ZBK4\WK_Header_plain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9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2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Tx/>
        <a:buNone/>
        <a:defRPr sz="2000" kern="1200">
          <a:solidFill>
            <a:srgbClr val="666666"/>
          </a:solidFill>
          <a:latin typeface="Trebuchet MS" pitchFamily="34" charset="0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1200"/>
        </a:spcBef>
        <a:buClr>
          <a:schemeClr val="tx2"/>
        </a:buClr>
        <a:buFont typeface="Wingdings" pitchFamily="2" charset="2"/>
        <a:buChar char="§"/>
        <a:defRPr sz="1800" kern="1200">
          <a:solidFill>
            <a:srgbClr val="666666"/>
          </a:solidFill>
          <a:latin typeface="Trebuchet MS" pitchFamily="34" charset="0"/>
          <a:ea typeface="+mn-ea"/>
          <a:cs typeface="+mn-cs"/>
        </a:defRPr>
      </a:lvl3pPr>
      <a:lvl4pPr marL="682625" indent="-228600" algn="l" defTabSz="914400" rtl="0" eaLnBrk="1" latinLnBrk="0" hangingPunct="1">
        <a:spcBef>
          <a:spcPts val="1200"/>
        </a:spcBef>
        <a:buClr>
          <a:srgbClr val="B2B2B2"/>
        </a:buClr>
        <a:buFont typeface="Wingdings" pitchFamily="2" charset="2"/>
        <a:buChar char="§"/>
        <a:defRPr sz="1800" kern="1200">
          <a:solidFill>
            <a:srgbClr val="666666"/>
          </a:solidFill>
          <a:latin typeface="Trebuchet MS" pitchFamily="34" charset="0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1200"/>
        </a:spcBef>
        <a:buClr>
          <a:srgbClr val="B2B2B2"/>
        </a:buClr>
        <a:buSzPct val="80000"/>
        <a:buFont typeface="Wingdings" pitchFamily="2" charset="2"/>
        <a:buChar char="§"/>
        <a:defRPr sz="1800" kern="1200">
          <a:solidFill>
            <a:srgbClr val="666666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k4nQWM6U2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le doctor thin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3116"/>
            <a:ext cx="8291008" cy="5226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3067" y="1033116"/>
            <a:ext cx="6084887" cy="1184223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UpToDate</a:t>
            </a:r>
            <a:r>
              <a:rPr lang="en-US" b="1" baseline="30000" dirty="0"/>
              <a:t>®</a:t>
            </a:r>
            <a:br>
              <a:rPr lang="en-US" b="1" baseline="30000" dirty="0"/>
            </a:br>
            <a:r>
              <a:rPr lang="en-US" sz="2000" b="1" dirty="0"/>
              <a:t>Confident, clinical decision-making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0" y="5092034"/>
            <a:ext cx="4572000" cy="1482937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sz="2400" dirty="0"/>
              <a:t>飛資得醫學 陳永祥</a:t>
            </a:r>
            <a:endParaRPr kumimoji="1" lang="en-US" altLang="zh-TW" sz="2400" dirty="0"/>
          </a:p>
          <a:p>
            <a:pPr marL="0" indent="0">
              <a:buNone/>
            </a:pPr>
            <a:r>
              <a:rPr kumimoji="1" lang="en-US" altLang="zh-TW" sz="2400" dirty="0"/>
              <a:t>tesochen@flysheet.com.tw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635" y="1149674"/>
            <a:ext cx="254925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Adult and Pediatric Emergency Medicine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77" y="2022947"/>
            <a:ext cx="254925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Adult and Primary Care Medicine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538" y="2883662"/>
            <a:ext cx="2549250" cy="5796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Allergy and Immunology 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271" y="4113954"/>
            <a:ext cx="254925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Cardiovascular Medicine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237" y="4942449"/>
            <a:ext cx="2549250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Dermatology 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104" y="5935475"/>
            <a:ext cx="2549250" cy="5796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Endocrinology and Diabetes 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4724" y="4960680"/>
            <a:ext cx="2546634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ea typeface="ヒラギノ角ゴ ProN W6" charset="-128"/>
                <a:sym typeface="Arial Bold" charset="0"/>
              </a:rPr>
              <a:t>Rheumatology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4597" y="4235559"/>
            <a:ext cx="2546634" cy="5796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Pulmonary, Critical Care 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9012" y="3178266"/>
            <a:ext cx="2518059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Pediatrics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1296" y="1194877"/>
            <a:ext cx="2518498" cy="8272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Obstetrics, Gynecology and Women</a:t>
            </a:r>
            <a:r>
              <a:rPr lang="en-US" alt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’</a:t>
            </a: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s Health 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5584" y="2112500"/>
            <a:ext cx="25184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Oncology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3335" y="2670596"/>
            <a:ext cx="252888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Palliative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3153" y="5443164"/>
            <a:ext cx="2549250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Family Medicine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4160" y="3721182"/>
            <a:ext cx="251849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50" algn="ctr">
              <a:spcAft>
                <a:spcPts val="400"/>
              </a:spcAft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Psychiatry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6241" y="1903445"/>
            <a:ext cx="2757912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General Surgery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6240" y="1157467"/>
            <a:ext cx="2757925" cy="5796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Gastroenterology</a:t>
            </a:r>
            <a:r>
              <a:rPr lang="en-US" dirty="0">
                <a:solidFill>
                  <a:schemeClr val="bg1"/>
                </a:solidFill>
                <a:ea typeface="ヒラギノ角ゴ ProN W6" charset="-128"/>
                <a:sym typeface="Arial Bold" charset="0"/>
              </a:rPr>
              <a:t> </a:t>
            </a:r>
            <a:r>
              <a:rPr lang="en-US" dirty="0">
                <a:solidFill>
                  <a:schemeClr val="bg1"/>
                </a:solidFill>
                <a:sym typeface="Arial Bold" charset="0"/>
              </a:rPr>
              <a:t>and Hepatology 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5761" y="2409149"/>
            <a:ext cx="2757912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Geriatrics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5761" y="3470359"/>
            <a:ext cx="2757912" cy="33990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Hospital Medicine 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5760" y="2933072"/>
            <a:ext cx="2757925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Hematology 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0993" y="4003340"/>
            <a:ext cx="2757912" cy="33990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Infectious Diseases 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0513" y="4498859"/>
            <a:ext cx="2757912" cy="57964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Nephrology and Hypertension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704" y="3615612"/>
            <a:ext cx="2549250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Anesthesiology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4363" y="5233376"/>
            <a:ext cx="2757912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Neurology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UpToDate</a:t>
            </a:r>
            <a:r>
              <a:rPr lang="zh-TW" altLang="en-US" dirty="0"/>
              <a:t> 目前涵蓋主題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3536" y="5695396"/>
            <a:ext cx="2757912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Sports Medicine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1296" y="5955265"/>
            <a:ext cx="2757912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  <a:sym typeface="Arial Bold" charset="0"/>
              </a:rPr>
              <a:t>Sleep Medicine</a:t>
            </a:r>
            <a:endParaRPr lang="en-US" dirty="0">
              <a:solidFill>
                <a:schemeClr val="bg1"/>
              </a:solidFill>
              <a:latin typeface="Trebuchet MS" pitchFamily="34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477" y="5443164"/>
            <a:ext cx="2549250" cy="3359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756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sym typeface="Arial Bold" charset="0"/>
              </a:rPr>
              <a:t>Drug Therapy </a:t>
            </a:r>
            <a:endParaRPr lang="en-US" dirty="0">
              <a:solidFill>
                <a:schemeClr val="bg1"/>
              </a:solidFill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 advClick="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引用</a:t>
            </a:r>
            <a:r>
              <a:rPr lang="en-US" altLang="zh-TW" dirty="0"/>
              <a:t>UpToDate</a:t>
            </a:r>
            <a:r>
              <a:rPr lang="zh-TW" altLang="en-US" dirty="0"/>
              <a:t>文獻所需載明之內容</a:t>
            </a:r>
            <a:endParaRPr lang="en-US" altLang="zh-TW" dirty="0"/>
          </a:p>
          <a:p>
            <a:endParaRPr lang="en-US" dirty="0"/>
          </a:p>
          <a:p>
            <a:r>
              <a:rPr lang="en-US" dirty="0"/>
              <a:t>Michael D </a:t>
            </a:r>
            <a:r>
              <a:rPr lang="en-US" dirty="0" err="1"/>
              <a:t>Jibson</a:t>
            </a:r>
            <a:r>
              <a:rPr lang="en-US" dirty="0"/>
              <a:t>, MD. - </a:t>
            </a:r>
            <a:r>
              <a:rPr lang="zh-TW" altLang="en-US" dirty="0"/>
              <a:t>作者名</a:t>
            </a:r>
            <a:endParaRPr lang="en-US" dirty="0"/>
          </a:p>
          <a:p>
            <a:r>
              <a:rPr lang="en-US" dirty="0"/>
              <a:t>Second-generation antipsychotic medications: pharmacology, administration, and side effects.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主題名</a:t>
            </a:r>
            <a:r>
              <a:rPr lang="en-US" dirty="0"/>
              <a:t> </a:t>
            </a:r>
          </a:p>
          <a:p>
            <a:r>
              <a:rPr lang="en-US" dirty="0"/>
              <a:t>UpToDate. Waltham, MA</a:t>
            </a:r>
            <a:r>
              <a:rPr lang="zh-TW" altLang="en-US" dirty="0"/>
              <a:t> </a:t>
            </a:r>
            <a:r>
              <a:rPr lang="en-US" altLang="zh-TW" dirty="0"/>
              <a:t>- </a:t>
            </a:r>
            <a:r>
              <a:rPr lang="zh-TW" altLang="en-US" dirty="0"/>
              <a:t>公司名</a:t>
            </a:r>
            <a:endParaRPr lang="en-US" dirty="0"/>
          </a:p>
          <a:p>
            <a:r>
              <a:rPr lang="en-US" dirty="0"/>
              <a:t>UpToDate Inc. </a:t>
            </a:r>
            <a:r>
              <a:rPr lang="en-US" u="sng" dirty="0">
                <a:hlinkClick r:id="rId2"/>
              </a:rPr>
              <a:t>http://www.uptodate.com</a:t>
            </a:r>
            <a:r>
              <a:rPr lang="en-US" dirty="0"/>
              <a:t> (Accessed on January 02, 2017.)</a:t>
            </a:r>
            <a:r>
              <a:rPr lang="zh-TW" altLang="en-US" dirty="0"/>
              <a:t> </a:t>
            </a:r>
            <a:r>
              <a:rPr lang="en-US" altLang="zh-TW" dirty="0"/>
              <a:t>– </a:t>
            </a:r>
            <a:r>
              <a:rPr lang="zh-TW" altLang="en-US" dirty="0"/>
              <a:t>註明引用日期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Citing UpToDate – </a:t>
            </a:r>
            <a:r>
              <a:rPr lang="zh-TW" altLang="en-US" dirty="0"/>
              <a:t>引用</a:t>
            </a:r>
            <a:r>
              <a:rPr lang="en-US" altLang="zh-TW" dirty="0"/>
              <a:t>UpToDate</a:t>
            </a:r>
            <a:r>
              <a:rPr lang="zh-TW" altLang="en-US" dirty="0"/>
              <a:t>文獻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30084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256" y="121103"/>
            <a:ext cx="8034439" cy="715962"/>
          </a:xfrm>
        </p:spPr>
        <p:txBody>
          <a:bodyPr/>
          <a:lstStyle/>
          <a:p>
            <a:r>
              <a:rPr lang="zh-TW" altLang="en-US" dirty="0"/>
              <a:t>將文章轉成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C6592E-877F-485B-A9C8-54D279904F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171" y="932059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spcAft>
                <a:spcPts val="400"/>
              </a:spcAft>
            </a:pPr>
            <a:r>
              <a:rPr lang="en-US" sz="2000" dirty="0">
                <a:latin typeface="Trebuchet MS" pitchFamily="34" charset="0"/>
              </a:rPr>
              <a:t>1. </a:t>
            </a:r>
            <a:r>
              <a:rPr lang="zh-TW" altLang="en-US" sz="2000" dirty="0">
                <a:latin typeface="Trebuchet MS" pitchFamily="34" charset="0"/>
              </a:rPr>
              <a:t>主題頁右上角選擇 </a:t>
            </a:r>
            <a:r>
              <a:rPr lang="en-US" altLang="zh-TW" sz="2000" dirty="0">
                <a:latin typeface="Trebuchet MS" pitchFamily="34" charset="0"/>
              </a:rPr>
              <a:t>“PRINT”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607" b="48096"/>
          <a:stretch/>
        </p:blipFill>
        <p:spPr bwMode="auto">
          <a:xfrm>
            <a:off x="-1" y="1332169"/>
            <a:ext cx="8273143" cy="203450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glow rad="12700">
              <a:srgbClr val="000000"/>
            </a:glow>
          </a:effectLst>
        </p:spPr>
      </p:pic>
      <p:sp>
        <p:nvSpPr>
          <p:cNvPr id="7" name="Rounded Rectangle 6"/>
          <p:cNvSpPr/>
          <p:nvPr/>
        </p:nvSpPr>
        <p:spPr>
          <a:xfrm>
            <a:off x="7467600" y="2126826"/>
            <a:ext cx="446314" cy="23348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578631"/>
            <a:ext cx="354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spcAft>
                <a:spcPts val="400"/>
              </a:spcAft>
            </a:pPr>
            <a:r>
              <a:rPr lang="en-US" sz="2000" dirty="0">
                <a:latin typeface="Trebuchet MS" pitchFamily="34" charset="0"/>
              </a:rPr>
              <a:t>2. </a:t>
            </a:r>
            <a:r>
              <a:rPr lang="zh-TW" altLang="en-US" sz="2000" dirty="0">
                <a:latin typeface="Trebuchet MS" pitchFamily="34" charset="0"/>
              </a:rPr>
              <a:t>選擇想要列印</a:t>
            </a:r>
            <a:r>
              <a:rPr lang="en-US" altLang="zh-TW" sz="2000" dirty="0">
                <a:latin typeface="Trebuchet MS" pitchFamily="34" charset="0"/>
              </a:rPr>
              <a:t>/</a:t>
            </a:r>
            <a:r>
              <a:rPr lang="zh-TW" altLang="en-US" sz="2000" dirty="0">
                <a:latin typeface="Trebuchet MS" pitchFamily="34" charset="0"/>
              </a:rPr>
              <a:t>轉檔的內容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6" t="10620" r="1162" b="60015"/>
          <a:stretch/>
        </p:blipFill>
        <p:spPr bwMode="auto">
          <a:xfrm>
            <a:off x="308882" y="4242767"/>
            <a:ext cx="1911803" cy="1500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18313" y="3556860"/>
            <a:ext cx="390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spcAft>
                <a:spcPts val="400"/>
              </a:spcAft>
            </a:pPr>
            <a:r>
              <a:rPr lang="en-US" sz="2000" dirty="0">
                <a:latin typeface="Trebuchet MS" pitchFamily="34" charset="0"/>
              </a:rPr>
              <a:t>3. </a:t>
            </a:r>
            <a:r>
              <a:rPr lang="zh-TW" altLang="en-US" sz="2000" dirty="0">
                <a:latin typeface="Trebuchet MS" pitchFamily="34" charset="0"/>
              </a:rPr>
              <a:t>列印選項中請選</a:t>
            </a:r>
            <a:r>
              <a:rPr lang="en-US" altLang="zh-TW" sz="2000" dirty="0">
                <a:latin typeface="Trebuchet MS" pitchFamily="34" charset="0"/>
              </a:rPr>
              <a:t>“Save as PDF”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14206" r="25569" b="18473"/>
          <a:stretch/>
        </p:blipFill>
        <p:spPr bwMode="auto">
          <a:xfrm>
            <a:off x="5073220" y="3978741"/>
            <a:ext cx="3853065" cy="2770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236029" y="5236029"/>
            <a:ext cx="903514" cy="26125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0499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3761"/>
            <a:ext cx="8034439" cy="715962"/>
          </a:xfrm>
        </p:spPr>
        <p:txBody>
          <a:bodyPr/>
          <a:lstStyle/>
          <a:p>
            <a:r>
              <a:rPr lang="en-US" altLang="zh-TW" dirty="0"/>
              <a:t>UpToDate</a:t>
            </a:r>
            <a:r>
              <a:rPr lang="zh-TW" altLang="en-US" dirty="0"/>
              <a:t> 圖片直接轉貼至</a:t>
            </a:r>
            <a:r>
              <a:rPr lang="en-US" altLang="zh-TW" dirty="0"/>
              <a:t>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C6592E-877F-485B-A9C8-54D279904F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743" y="997374"/>
            <a:ext cx="874122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spcAft>
                <a:spcPts val="400"/>
              </a:spcAft>
            </a:pPr>
            <a:r>
              <a:rPr lang="zh-TW" altLang="en-US" sz="2000" dirty="0">
                <a:latin typeface="Trebuchet MS" pitchFamily="34" charset="0"/>
              </a:rPr>
              <a:t>在</a:t>
            </a:r>
            <a:r>
              <a:rPr lang="en-US" altLang="zh-TW" sz="2000" dirty="0">
                <a:latin typeface="Trebuchet MS" pitchFamily="34" charset="0"/>
              </a:rPr>
              <a:t>UpToDate</a:t>
            </a:r>
            <a:r>
              <a:rPr lang="zh-TW" altLang="en-US" sz="2000" dirty="0">
                <a:latin typeface="Trebuchet MS" pitchFamily="34" charset="0"/>
              </a:rPr>
              <a:t>中選擇想要轉檔的圖片，並點選左上角之</a:t>
            </a:r>
            <a:r>
              <a:rPr lang="en-US" altLang="zh-TW" sz="2000" dirty="0">
                <a:latin typeface="Trebuchet MS" pitchFamily="34" charset="0"/>
              </a:rPr>
              <a:t>”Export to </a:t>
            </a:r>
            <a:r>
              <a:rPr lang="en-US" altLang="zh-TW" sz="2000" dirty="0" err="1">
                <a:latin typeface="Trebuchet MS" pitchFamily="34" charset="0"/>
              </a:rPr>
              <a:t>Powerpoint</a:t>
            </a:r>
            <a:r>
              <a:rPr lang="en-US" altLang="zh-TW" sz="2000" dirty="0">
                <a:latin typeface="Trebuchet MS" pitchFamily="34" charset="0"/>
              </a:rPr>
              <a:t>”</a:t>
            </a:r>
          </a:p>
          <a:p>
            <a:pPr marL="6350">
              <a:spcAft>
                <a:spcPts val="400"/>
              </a:spcAft>
            </a:pPr>
            <a:r>
              <a:rPr lang="zh-TW" altLang="en-US" sz="2000" dirty="0">
                <a:latin typeface="Trebuchet MS" pitchFamily="34" charset="0"/>
              </a:rPr>
              <a:t>即可直接取得圖片檔案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6190" r="32322" b="12380"/>
          <a:stretch/>
        </p:blipFill>
        <p:spPr bwMode="auto">
          <a:xfrm>
            <a:off x="1656467" y="1852566"/>
            <a:ext cx="5321275" cy="358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45771" y="1756556"/>
            <a:ext cx="1045029" cy="33350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1047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FB3DF-0659-494B-A602-30042EE4A6A9}" type="slidenum">
              <a:rPr lang="fr-CA" smtClean="0"/>
              <a:pPr>
                <a:defRPr/>
              </a:pPr>
              <a:t>13</a:t>
            </a:fld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5801" y="3182990"/>
            <a:ext cx="8034439" cy="715962"/>
          </a:xfrm>
        </p:spPr>
        <p:txBody>
          <a:bodyPr/>
          <a:lstStyle/>
          <a:p>
            <a:r>
              <a:rPr lang="en-US" sz="8800" dirty="0">
                <a:solidFill>
                  <a:srgbClr val="2C6998"/>
                </a:solidFill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https://youtu.be/k4nQWM6U298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</a:t>
            </a:r>
            <a:r>
              <a:rPr lang="en-US" dirty="0" err="1"/>
              <a:t>UpToDate</a:t>
            </a:r>
            <a:r>
              <a:rPr lang="en-US" dirty="0"/>
              <a:t>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8" y="2120900"/>
            <a:ext cx="3657600" cy="261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143" y="4868577"/>
            <a:ext cx="480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spcAft>
                <a:spcPts val="400"/>
              </a:spcAft>
            </a:pPr>
            <a:r>
              <a:rPr lang="en-US" sz="2000" dirty="0">
                <a:latin typeface="Trebuchet MS" pitchFamily="34" charset="0"/>
              </a:rPr>
              <a:t>Dr Bud Rose – The Founder of </a:t>
            </a:r>
            <a:r>
              <a:rPr lang="en-US" sz="2000" dirty="0" err="1">
                <a:latin typeface="Trebuchet MS" pitchFamily="34" charset="0"/>
              </a:rPr>
              <a:t>UpToDate</a:t>
            </a:r>
            <a:endParaRPr lang="en-U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37117" y="55789"/>
            <a:ext cx="8034338" cy="715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zh-TW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什麼</a:t>
            </a:r>
            <a:r>
              <a:rPr lang="zh-CN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是</a:t>
            </a:r>
            <a:r>
              <a:rPr lang="en-US" altLang="en-US" sz="3600" b="1" dirty="0" err="1">
                <a:latin typeface="Garamond" pitchFamily="18" charset="0"/>
                <a:ea typeface="標楷體" pitchFamily="65" charset="-120"/>
                <a:cs typeface="Arial" charset="0"/>
              </a:rPr>
              <a:t>UpToDate</a:t>
            </a:r>
            <a:r>
              <a:rPr lang="en-US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?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685425"/>
              </p:ext>
            </p:extLst>
          </p:nvPr>
        </p:nvGraphicFramePr>
        <p:xfrm>
          <a:off x="640229" y="1371600"/>
          <a:ext cx="7970223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6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E2B2E6-E967-4BA2-BBA4-0F9ED7677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CD652-EBCA-4835-91D8-4FB0D770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C32EE-A9F9-4EE4-8C22-FDE4A1B1B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AA0DAA-5157-44FD-B0B6-376AE98C7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B5A00D-A7FB-432D-95E3-E5154BF0A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631ECC-E09A-442C-B8E8-A45100E91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31094"/>
            <a:ext cx="8286750" cy="5238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zh-TW" altLang="en-US" sz="3200" b="1" dirty="0">
                <a:latin typeface="Garamond" pitchFamily="18" charset="0"/>
                <a:ea typeface="標楷體" pitchFamily="65" charset="-120"/>
                <a:cs typeface="Arial" charset="0"/>
              </a:rPr>
              <a:t>什麼</a:t>
            </a:r>
            <a:r>
              <a:rPr lang="zh-CN" altLang="en-US" sz="3200" b="1" dirty="0">
                <a:latin typeface="Garamond" pitchFamily="18" charset="0"/>
                <a:ea typeface="標楷體" pitchFamily="65" charset="-120"/>
                <a:cs typeface="Arial" charset="0"/>
              </a:rPr>
              <a:t>是</a:t>
            </a:r>
            <a:r>
              <a:rPr lang="en-US" altLang="en-US" sz="3200" b="1" dirty="0">
                <a:latin typeface="Garamond" pitchFamily="18" charset="0"/>
                <a:ea typeface="標楷體" pitchFamily="65" charset="-120"/>
                <a:cs typeface="Arial" charset="0"/>
              </a:rPr>
              <a:t>UpToDate?</a:t>
            </a:r>
            <a:r>
              <a:rPr lang="zh-TW" altLang="en-US" sz="3200" b="1" dirty="0">
                <a:latin typeface="Garamond" pitchFamily="18" charset="0"/>
                <a:ea typeface="標楷體" pitchFamily="65" charset="-120"/>
                <a:cs typeface="Arial" charset="0"/>
              </a:rPr>
              <a:t> </a:t>
            </a:r>
            <a:r>
              <a:rPr lang="en-US" altLang="zh-TW" sz="3200" b="1" dirty="0">
                <a:latin typeface="Garamond" pitchFamily="18" charset="0"/>
                <a:ea typeface="標楷體" pitchFamily="65" charset="-120"/>
                <a:cs typeface="Arial" charset="0"/>
              </a:rPr>
              <a:t>(</a:t>
            </a:r>
            <a:r>
              <a:rPr lang="zh-TW" altLang="en-US" sz="3200" b="1" dirty="0">
                <a:latin typeface="Garamond" pitchFamily="18" charset="0"/>
                <a:ea typeface="標楷體" pitchFamily="65" charset="-120"/>
                <a:cs typeface="Arial" charset="0"/>
              </a:rPr>
              <a:t>續</a:t>
            </a:r>
            <a:r>
              <a:rPr lang="en-US" altLang="zh-TW" sz="3200" b="1" dirty="0">
                <a:latin typeface="Garamond" pitchFamily="18" charset="0"/>
                <a:ea typeface="標楷體" pitchFamily="65" charset="-120"/>
                <a:cs typeface="Arial" charset="0"/>
              </a:rPr>
              <a:t>)</a:t>
            </a:r>
            <a:endParaRPr lang="en-US" altLang="en-US" sz="3200" b="1" dirty="0">
              <a:latin typeface="Garamond" pitchFamily="18" charset="0"/>
              <a:ea typeface="標楷體" pitchFamily="65" charset="-12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777454"/>
              </p:ext>
            </p:extLst>
          </p:nvPr>
        </p:nvGraphicFramePr>
        <p:xfrm>
          <a:off x="238990" y="131445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0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EBBA3C-1772-4781-93B7-C29E45950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AEE45-27A9-4903-87B8-9ED574C1D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30A67-AFFE-43DB-BF6E-C553BAE11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1C7780-6AF8-41F8-A07E-E526A3F97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D92E93-5DC9-4DB0-AC73-4A70CA6F7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E16C1-5315-4E60-BD6E-27E0F7039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cloud of docs.jpg"/>
          <p:cNvPicPr>
            <a:picLocks noChangeAspect="1"/>
          </p:cNvPicPr>
          <p:nvPr/>
        </p:nvPicPr>
        <p:blipFill>
          <a:blip r:embed="rId3" cstate="print"/>
          <a:srcRect b="12313"/>
          <a:stretch>
            <a:fillRect/>
          </a:stretch>
        </p:blipFill>
        <p:spPr>
          <a:xfrm>
            <a:off x="0" y="3897976"/>
            <a:ext cx="9144000" cy="2960024"/>
          </a:xfrm>
          <a:prstGeom prst="rect">
            <a:avLst/>
          </a:prstGeom>
        </p:spPr>
      </p:pic>
      <p:sp>
        <p:nvSpPr>
          <p:cNvPr id="4104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UpToDate</a:t>
            </a:r>
            <a:r>
              <a:rPr lang="en-US" baseline="30000" dirty="0"/>
              <a:t> 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220" y="935480"/>
            <a:ext cx="8549988" cy="954520"/>
          </a:xfrm>
        </p:spPr>
        <p:txBody>
          <a:bodyPr/>
          <a:lstStyle/>
          <a:p>
            <a:pPr algn="ctr"/>
            <a:r>
              <a:rPr lang="en-US" altLang="en-US" sz="2000" dirty="0" err="1"/>
              <a:t>UpToDate</a:t>
            </a:r>
            <a:r>
              <a:rPr lang="en-US" altLang="en-US" sz="2000" dirty="0"/>
              <a:t> is an electronic evidence-based clinical decision support tool written by physicians to help clinicians</a:t>
            </a:r>
          </a:p>
          <a:p>
            <a:pPr algn="ctr"/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為醫師作者們執筆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所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撰寫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提供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實時臨床醫療訊息</a:t>
            </a:r>
            <a:r>
              <a:rPr lang="zh-TW" altLang="en-US" sz="2000" dirty="0">
                <a:latin typeface="Microsoft JhengHei" pitchFamily="34" charset="-120"/>
              </a:rPr>
              <a:t>，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被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設計於與醫師們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所遇之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臨床問題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能快速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回覆</a:t>
            </a:r>
            <a:r>
              <a:rPr lang="zh-TW" altLang="en-US" sz="2000" dirty="0">
                <a:latin typeface="Microsoft JhengHei" pitchFamily="34" charset="-120"/>
              </a:rPr>
              <a:t>，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以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協助醫師們進行診療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上的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判斷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和</a:t>
            </a:r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決策</a:t>
            </a:r>
            <a:endParaRPr lang="en-US" altLang="zh-CN" sz="2000" dirty="0"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5323" y="2874056"/>
            <a:ext cx="6885088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en-US" dirty="0"/>
              <a:t>Answer your clinical questions </a:t>
            </a:r>
            <a:r>
              <a:rPr lang="zh-TW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解答臨床遇到的問題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35323" y="3366498"/>
            <a:ext cx="6885088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2" indent="-457200" algn="ctr"/>
            <a:r>
              <a:rPr lang="en-US" dirty="0"/>
              <a:t>Increase your clinical knowledge </a:t>
            </a:r>
            <a:r>
              <a:rPr lang="zh-TW" altLang="en-US" sz="20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新增臨床的知識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35323" y="3810755"/>
            <a:ext cx="688508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en-US" dirty="0"/>
              <a:t>Improve patient care </a:t>
            </a:r>
            <a:r>
              <a:rPr lang="zh-TW" altLang="en-US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有助於其為患者提供更好的醫療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3" descr="34-shutterstock_280091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60650"/>
            <a:ext cx="189547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4925" y="1096082"/>
            <a:ext cx="2199518" cy="422275"/>
          </a:xfrm>
        </p:spPr>
        <p:txBody>
          <a:bodyPr rtlCol="0">
            <a:noAutofit/>
          </a:bodyPr>
          <a:lstStyle/>
          <a:p>
            <a:pPr lvl="0"/>
            <a:r>
              <a:rPr lang="es-ES" sz="2000" dirty="0" err="1">
                <a:solidFill>
                  <a:srgbClr val="FFFF00"/>
                </a:solidFill>
              </a:rPr>
              <a:t>Rigorous</a:t>
            </a:r>
            <a:r>
              <a:rPr lang="es-ES" sz="2000" dirty="0">
                <a:solidFill>
                  <a:srgbClr val="FFFF00"/>
                </a:solidFill>
              </a:rPr>
              <a:t> </a:t>
            </a:r>
            <a:r>
              <a:rPr lang="es-ES" sz="2000" dirty="0" err="1">
                <a:solidFill>
                  <a:srgbClr val="FFFF00"/>
                </a:solidFill>
              </a:rPr>
              <a:t>three-tier</a:t>
            </a:r>
            <a:r>
              <a:rPr lang="es-ES" sz="2000" dirty="0">
                <a:solidFill>
                  <a:srgbClr val="FFFF00"/>
                </a:solidFill>
              </a:rPr>
              <a:t> peer-</a:t>
            </a:r>
            <a:r>
              <a:rPr lang="es-ES" sz="2000" dirty="0" err="1">
                <a:solidFill>
                  <a:srgbClr val="FFFF00"/>
                </a:solidFill>
              </a:rPr>
              <a:t>review</a:t>
            </a:r>
            <a:r>
              <a:rPr lang="es-ES" sz="2000" dirty="0">
                <a:solidFill>
                  <a:srgbClr val="FFFF00"/>
                </a:solidFill>
              </a:rPr>
              <a:t> </a:t>
            </a:r>
            <a:r>
              <a:rPr lang="es-ES" sz="2000" dirty="0" err="1">
                <a:solidFill>
                  <a:srgbClr val="FFFF00"/>
                </a:solidFill>
              </a:rPr>
              <a:t>process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7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2400" dirty="0"/>
            </a:br>
            <a:br>
              <a:rPr lang="en-US" sz="2400" dirty="0"/>
            </a:br>
            <a:r>
              <a:rPr lang="en-US" dirty="0"/>
              <a:t>The trusted way to practice medicine</a:t>
            </a:r>
          </a:p>
        </p:txBody>
      </p:sp>
      <p:sp>
        <p:nvSpPr>
          <p:cNvPr id="7" name="Oval 6"/>
          <p:cNvSpPr/>
          <p:nvPr/>
        </p:nvSpPr>
        <p:spPr>
          <a:xfrm>
            <a:off x="4368800" y="2474913"/>
            <a:ext cx="690563" cy="690562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18000" y="2424113"/>
            <a:ext cx="792163" cy="793750"/>
          </a:xfrm>
          <a:prstGeom prst="ellipse">
            <a:avLst/>
          </a:prstGeom>
          <a:noFill/>
          <a:ln w="254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9525"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Connector 10"/>
          <p:cNvCxnSpPr>
            <a:endCxn id="14" idx="3"/>
          </p:cNvCxnSpPr>
          <p:nvPr/>
        </p:nvCxnSpPr>
        <p:spPr>
          <a:xfrm flipH="1">
            <a:off x="2459037" y="2806700"/>
            <a:ext cx="1862140" cy="44009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45658" y="2535238"/>
            <a:ext cx="22133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algn="ctr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10,500+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5660" y="3113088"/>
            <a:ext cx="2213378" cy="68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cs typeface="Lucida Sans Unicode" pitchFamily="34" charset="0"/>
              </a:rPr>
              <a:t>Clinical Topics </a:t>
            </a: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zh-TW" altLang="en-US" sz="16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臨床的專題內容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213" y="3793267"/>
            <a:ext cx="1304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50" algn="ctr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5,800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5660" y="4295557"/>
            <a:ext cx="2524836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Drug Monographs</a:t>
            </a:r>
          </a:p>
          <a:p>
            <a:r>
              <a:rPr lang="zh-TW" altLang="en-US" sz="16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藥物訊息與交互作用查詢功能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213" y="4993041"/>
            <a:ext cx="1304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50" algn="ctr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1,500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5660" y="5481397"/>
            <a:ext cx="2524836" cy="10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cs typeface="Lucida Sans Unicode" pitchFamily="34" charset="0"/>
              </a:rPr>
              <a:t>Patient leaflets</a:t>
            </a: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患者教育内容</a:t>
            </a:r>
            <a:endParaRPr lang="en-US" altLang="en-US" sz="1600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20" name="Straight Connector 19"/>
          <p:cNvCxnSpPr>
            <a:endCxn id="16" idx="3"/>
          </p:cNvCxnSpPr>
          <p:nvPr/>
        </p:nvCxnSpPr>
        <p:spPr>
          <a:xfrm flipH="1">
            <a:off x="1989138" y="2685192"/>
            <a:ext cx="2335212" cy="1423546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96387" y="3055126"/>
            <a:ext cx="2413000" cy="2304608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>
            <a:endCxn id="36" idx="1"/>
          </p:cNvCxnSpPr>
          <p:nvPr/>
        </p:nvCxnSpPr>
        <p:spPr>
          <a:xfrm>
            <a:off x="5102225" y="2693085"/>
            <a:ext cx="1622425" cy="593283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endCxn id="40" idx="1"/>
          </p:cNvCxnSpPr>
          <p:nvPr/>
        </p:nvCxnSpPr>
        <p:spPr>
          <a:xfrm>
            <a:off x="5038725" y="2981348"/>
            <a:ext cx="1930399" cy="1307658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endCxn id="38" idx="1"/>
          </p:cNvCxnSpPr>
          <p:nvPr/>
        </p:nvCxnSpPr>
        <p:spPr>
          <a:xfrm>
            <a:off x="4916488" y="3079773"/>
            <a:ext cx="1968499" cy="2207771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>
          <a:xfrm>
            <a:off x="6435725" y="2045979"/>
            <a:ext cx="201459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32,000+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383338" y="2506046"/>
            <a:ext cx="1828800" cy="10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Graphics</a:t>
            </a: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zh-TW" altLang="en-US" sz="16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圖表</a:t>
            </a:r>
            <a:endParaRPr lang="en-US" altLang="en-US" sz="1600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4650" y="2970897"/>
            <a:ext cx="12636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170+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32588" y="3418903"/>
            <a:ext cx="2411412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lvl="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</a:rPr>
              <a:t>Medical Calculators</a:t>
            </a: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zh-TW" altLang="en-US" sz="16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臨床計算器</a:t>
            </a:r>
            <a:endParaRPr lang="en-US" altLang="en-US" sz="1600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  <a:p>
            <a:pPr marL="6350" lvl="0">
              <a:spcBef>
                <a:spcPct val="20000"/>
              </a:spcBef>
              <a:spcAft>
                <a:spcPts val="400"/>
              </a:spcAft>
            </a:pPr>
            <a:endParaRPr lang="en-US" sz="1600" dirty="0"/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69124" y="3973535"/>
            <a:ext cx="203336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>
                <a:solidFill>
                  <a:srgbClr val="FFFF00"/>
                </a:solidFill>
                <a:latin typeface="+mn-lt"/>
                <a:cs typeface="+mn-cs"/>
              </a:rPr>
              <a:t>440,000</a:t>
            </a: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+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283645" y="4460898"/>
            <a:ext cx="2030413" cy="10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References</a:t>
            </a:r>
            <a:endParaRPr 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zh-TW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包含引用文獻 </a:t>
            </a: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Picture 26" descr="ha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1872" y="6202363"/>
            <a:ext cx="11350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flipV="1">
            <a:off x="5060950" y="2398713"/>
            <a:ext cx="1414463" cy="249237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 Placeholder 2"/>
          <p:cNvSpPr txBox="1">
            <a:spLocks/>
          </p:cNvSpPr>
          <p:nvPr/>
        </p:nvSpPr>
        <p:spPr>
          <a:xfrm>
            <a:off x="1311275" y="1220788"/>
            <a:ext cx="2628900" cy="1201737"/>
          </a:xfrm>
          <a:prstGeom prst="rect">
            <a:avLst/>
          </a:prstGeom>
        </p:spPr>
        <p:txBody>
          <a:bodyPr/>
          <a:lstStyle/>
          <a:p>
            <a:pPr marL="6350" algn="ctr" fontAlgn="auto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Practice</a:t>
            </a:r>
            <a:b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Changing</a:t>
            </a:r>
            <a:b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en-US" sz="3000" dirty="0" err="1">
                <a:solidFill>
                  <a:srgbClr val="FFFF00"/>
                </a:solidFill>
                <a:latin typeface="+mn-lt"/>
                <a:cs typeface="+mn-cs"/>
              </a:rPr>
              <a:t>UpDates</a:t>
            </a:r>
            <a:endParaRPr lang="en-US" sz="30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6350" algn="ctr" fontAlgn="auto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</a:rPr>
              <a:t>診療方式更新快訊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3567113" y="1828800"/>
            <a:ext cx="869950" cy="674688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>
          <a:xfrm>
            <a:off x="6884987" y="4972073"/>
            <a:ext cx="156532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3500" dirty="0">
                <a:solidFill>
                  <a:srgbClr val="FFFF00"/>
                </a:solidFill>
                <a:latin typeface="+mn-lt"/>
                <a:cs typeface="+mn-cs"/>
              </a:rPr>
              <a:t>26</a:t>
            </a:r>
            <a:endParaRPr lang="en-US" sz="3500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94513" y="5466756"/>
            <a:ext cx="2051050" cy="10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Specialties</a:t>
            </a: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r>
              <a:rPr lang="zh-TW" altLang="en-US" sz="16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專科</a:t>
            </a:r>
            <a:endParaRPr lang="en-US" altLang="en-US" sz="1600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  <a:p>
            <a:pPr marL="6350">
              <a:spcBef>
                <a:spcPct val="20000"/>
              </a:spcBef>
              <a:spcAft>
                <a:spcPts val="400"/>
              </a:spcAft>
            </a:pP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49" name="Straight Connector 48"/>
          <p:cNvCxnSpPr>
            <a:endCxn id="9" idx="1"/>
          </p:cNvCxnSpPr>
          <p:nvPr/>
        </p:nvCxnSpPr>
        <p:spPr>
          <a:xfrm flipV="1">
            <a:off x="4913194" y="1307220"/>
            <a:ext cx="1471731" cy="1149377"/>
          </a:xfrm>
          <a:prstGeom prst="line">
            <a:avLst/>
          </a:prstGeom>
          <a:noFill/>
          <a:ln w="25400">
            <a:solidFill>
              <a:schemeClr val="accent6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3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8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800"/>
                            </p:stCondLst>
                            <p:childTnLst>
                              <p:par>
                                <p:cTn id="1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3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300"/>
                            </p:stCondLst>
                            <p:childTnLst>
                              <p:par>
                                <p:cTn id="1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3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5" grpId="0"/>
      <p:bldP spid="16" grpId="0"/>
      <p:bldP spid="17" grpId="0"/>
      <p:bldP spid="18" grpId="0"/>
      <p:bldP spid="19" grpId="0"/>
      <p:bldP spid="34" grpId="0"/>
      <p:bldP spid="35" grpId="0"/>
      <p:bldP spid="36" grpId="0"/>
      <p:bldP spid="37" grpId="0"/>
      <p:bldP spid="40" grpId="0"/>
      <p:bldP spid="41" grpId="0"/>
      <p:bldP spid="31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c with pateint taking notes on UTD screen.jpg"/>
          <p:cNvPicPr>
            <a:picLocks noChangeAspect="1"/>
          </p:cNvPicPr>
          <p:nvPr/>
        </p:nvPicPr>
        <p:blipFill>
          <a:blip r:embed="rId3" cstate="print"/>
          <a:srcRect r="16397"/>
          <a:stretch>
            <a:fillRect/>
          </a:stretch>
        </p:blipFill>
        <p:spPr>
          <a:xfrm>
            <a:off x="3539241" y="1809126"/>
            <a:ext cx="5349927" cy="4261892"/>
          </a:xfrm>
          <a:prstGeom prst="rect">
            <a:avLst/>
          </a:prstGeom>
        </p:spPr>
      </p:pic>
      <p:sp>
        <p:nvSpPr>
          <p:cNvPr id="9226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Editorial Board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717" y="2010704"/>
            <a:ext cx="4265038" cy="11815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1. Authors</a:t>
            </a:r>
          </a:p>
          <a:p>
            <a:pPr lvl="0"/>
            <a:r>
              <a:rPr lang="en-US" sz="1600" b="1" dirty="0"/>
              <a:t> - Clinically active</a:t>
            </a:r>
          </a:p>
          <a:p>
            <a:pPr lvl="0"/>
            <a:r>
              <a:rPr lang="en-US" sz="1600" b="1" dirty="0"/>
              <a:t> - World-renown physician topic experts</a:t>
            </a:r>
          </a:p>
          <a:p>
            <a:pPr lvl="0"/>
            <a:r>
              <a:rPr lang="en-US" sz="1600" b="1" dirty="0"/>
              <a:t> - Have an academic affiliation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7712" y="3354634"/>
            <a:ext cx="4265038" cy="11815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/>
          </a:p>
          <a:p>
            <a:pPr lvl="0"/>
            <a:r>
              <a:rPr lang="en-US" b="1" dirty="0"/>
              <a:t>2. Editors</a:t>
            </a:r>
          </a:p>
          <a:p>
            <a:pPr lvl="0"/>
            <a:r>
              <a:rPr lang="en-US" sz="1600" b="1" dirty="0"/>
              <a:t> - Clinically active</a:t>
            </a:r>
          </a:p>
          <a:p>
            <a:pPr lvl="0"/>
            <a:r>
              <a:rPr lang="en-US" sz="1600" b="1" dirty="0"/>
              <a:t> - Specialty experts</a:t>
            </a:r>
          </a:p>
          <a:p>
            <a:pPr lvl="0"/>
            <a:r>
              <a:rPr lang="en-US" sz="1600" b="1" dirty="0"/>
              <a:t>-  Trained to use EBM</a:t>
            </a:r>
          </a:p>
          <a:p>
            <a:pPr lvl="0"/>
            <a:r>
              <a:rPr lang="en-US" sz="1600" b="1" dirty="0"/>
              <a:t> 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25055" y="4726279"/>
            <a:ext cx="4265038" cy="11815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3. Peer Reviewers</a:t>
            </a:r>
          </a:p>
          <a:p>
            <a:pPr lvl="0"/>
            <a:r>
              <a:rPr lang="en-US" sz="1600" b="1" dirty="0"/>
              <a:t> - Clinically active</a:t>
            </a:r>
          </a:p>
          <a:p>
            <a:pPr lvl="0"/>
            <a:r>
              <a:rPr lang="en-US" sz="1600" b="1" dirty="0"/>
              <a:t> - Specialists in their field</a:t>
            </a:r>
          </a:p>
          <a:p>
            <a:pPr lvl="0"/>
            <a:r>
              <a:rPr lang="en-US" sz="1600" b="1" dirty="0"/>
              <a:t> - Anonymous to the author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1314450"/>
            <a:ext cx="8012113" cy="4502150"/>
          </a:xfrm>
        </p:spPr>
        <p:txBody>
          <a:bodyPr/>
          <a:lstStyle/>
          <a:p>
            <a:pPr marL="228600" indent="-228600" eaLnBrk="1" hangingPunct="1">
              <a:lnSpc>
                <a:spcPts val="2500"/>
              </a:lnSpc>
              <a:spcBef>
                <a:spcPts val="1600"/>
              </a:spcBef>
              <a:buFont typeface="Wingdings" pitchFamily="2" charset="2"/>
              <a:buChar char="§"/>
            </a:pPr>
            <a:r>
              <a:rPr lang="en-US" altLang="zh-TW" sz="2600" b="1" dirty="0">
                <a:solidFill>
                  <a:srgbClr val="006FBA"/>
                </a:solidFill>
                <a:latin typeface="Garamond" pitchFamily="18" charset="0"/>
                <a:ea typeface="ＭＳ Ｐゴシック" pitchFamily="34" charset="-128"/>
              </a:rPr>
              <a:t>In 2001, we began a collaboration with Gordon </a:t>
            </a:r>
            <a:r>
              <a:rPr lang="en-US" altLang="zh-TW" sz="2600" b="1" dirty="0" err="1">
                <a:solidFill>
                  <a:srgbClr val="006FBA"/>
                </a:solidFill>
                <a:latin typeface="Garamond" pitchFamily="18" charset="0"/>
                <a:ea typeface="ＭＳ Ｐゴシック" pitchFamily="34" charset="-128"/>
              </a:rPr>
              <a:t>Guyatt</a:t>
            </a:r>
            <a:r>
              <a:rPr lang="en-US" altLang="zh-TW" sz="2600" b="1" dirty="0">
                <a:solidFill>
                  <a:srgbClr val="006FBA"/>
                </a:solidFill>
                <a:latin typeface="Garamond" pitchFamily="18" charset="0"/>
                <a:ea typeface="ＭＳ Ｐゴシック" pitchFamily="34" charset="-128"/>
              </a:rPr>
              <a:t>, a world leader in EBM, and his colleagues in the international GRADE collaborative to implement a grading system for recommendations</a:t>
            </a:r>
          </a:p>
          <a:p>
            <a:pPr marL="228600" indent="-228600" eaLnBrk="1" hangingPunct="1">
              <a:lnSpc>
                <a:spcPts val="2500"/>
              </a:lnSpc>
              <a:spcBef>
                <a:spcPts val="1600"/>
              </a:spcBef>
              <a:buFont typeface="Wingdings" pitchFamily="2" charset="2"/>
              <a:buChar char="§"/>
            </a:pPr>
            <a:r>
              <a:rPr lang="en-US" altLang="zh-TW" sz="2600" b="1" dirty="0" err="1">
                <a:solidFill>
                  <a:srgbClr val="006FBA"/>
                </a:solidFill>
                <a:latin typeface="Garamond" pitchFamily="18" charset="0"/>
                <a:ea typeface="ＭＳ Ｐゴシック" pitchFamily="34" charset="-128"/>
              </a:rPr>
              <a:t>UpToDate</a:t>
            </a:r>
            <a:r>
              <a:rPr lang="en-US" altLang="zh-TW" sz="2600" b="1" dirty="0">
                <a:solidFill>
                  <a:srgbClr val="006FBA"/>
                </a:solidFill>
                <a:latin typeface="Garamond" pitchFamily="18" charset="0"/>
                <a:ea typeface="ＭＳ Ｐゴシック" pitchFamily="34" charset="-128"/>
              </a:rPr>
              <a:t> grades specific treatment and screening recommendations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zh-TW" sz="3600" b="1" dirty="0">
                <a:latin typeface="Garamond" pitchFamily="18" charset="0"/>
                <a:ea typeface="標楷體" pitchFamily="65" charset="-120"/>
                <a:cs typeface="Arial" charset="0"/>
              </a:rPr>
              <a:t>Evidence Grading </a:t>
            </a:r>
            <a:r>
              <a:rPr lang="zh-TW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實證</a:t>
            </a:r>
            <a:r>
              <a:rPr lang="zh-CN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等级</a:t>
            </a:r>
            <a:r>
              <a:rPr lang="zh-TW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 </a:t>
            </a: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636588" y="6299200"/>
            <a:ext cx="7667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200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200"/>
              </a:spcBef>
              <a:defRPr sz="2000">
                <a:solidFill>
                  <a:srgbClr val="66666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B2B2B2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6D14E6-72FB-4EE8-A9C2-AE1F7A17B04A}" type="slidenum">
              <a:rPr lang="zh-TW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80834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331913"/>
            <a:ext cx="3886200" cy="4525962"/>
          </a:xfrm>
        </p:spPr>
        <p:txBody>
          <a:bodyPr/>
          <a:lstStyle/>
          <a:p>
            <a:pPr eaLnBrk="1" hangingPunct="1"/>
            <a:endParaRPr lang="zh-TW" altLang="en-US">
              <a:ea typeface="PMingLiU" pitchFamily="18" charset="-120"/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sz="half" idx="2"/>
          </p:nvPr>
        </p:nvSpPr>
        <p:spPr>
          <a:xfrm>
            <a:off x="4768850" y="1331913"/>
            <a:ext cx="3917950" cy="4525962"/>
          </a:xfrm>
        </p:spPr>
        <p:txBody>
          <a:bodyPr/>
          <a:lstStyle/>
          <a:p>
            <a:pPr eaLnBrk="1" hangingPunct="1"/>
            <a:endParaRPr lang="zh-TW" altLang="en-US">
              <a:ea typeface="PMingLiU" pitchFamily="18" charset="-120"/>
            </a:endParaRPr>
          </a:p>
        </p:txBody>
      </p:sp>
      <p:sp>
        <p:nvSpPr>
          <p:cNvPr id="21508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TW" sz="3600" b="1" dirty="0">
                <a:latin typeface="Garamond" pitchFamily="18" charset="0"/>
                <a:ea typeface="標楷體" pitchFamily="65" charset="-120"/>
                <a:cs typeface="Arial" charset="0"/>
              </a:rPr>
              <a:t>Evidence Grading </a:t>
            </a:r>
            <a:r>
              <a:rPr lang="zh-TW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實證</a:t>
            </a:r>
            <a:r>
              <a:rPr lang="zh-CN" altLang="en-US" sz="3600" b="1" dirty="0">
                <a:latin typeface="Garamond" pitchFamily="18" charset="0"/>
                <a:ea typeface="標楷體" pitchFamily="65" charset="-120"/>
                <a:cs typeface="Arial" charset="0"/>
              </a:rPr>
              <a:t>等级</a:t>
            </a:r>
            <a:endParaRPr lang="en-US" altLang="zh-TW" sz="3600" b="1" dirty="0">
              <a:latin typeface="Garamond" pitchFamily="18" charset="0"/>
              <a:ea typeface="標楷體" pitchFamily="65" charset="-120"/>
              <a:cs typeface="Arial" charset="0"/>
            </a:endParaRPr>
          </a:p>
        </p:txBody>
      </p:sp>
      <p:sp>
        <p:nvSpPr>
          <p:cNvPr id="21509" name="Slide Number Placeholder 4"/>
          <p:cNvSpPr txBox="1">
            <a:spLocks noGrp="1"/>
          </p:cNvSpPr>
          <p:nvPr/>
        </p:nvSpPr>
        <p:spPr bwMode="auto">
          <a:xfrm>
            <a:off x="636588" y="6299200"/>
            <a:ext cx="7667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200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200"/>
              </a:spcBef>
              <a:defRPr sz="2000">
                <a:solidFill>
                  <a:srgbClr val="66666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B2B2B2"/>
              </a:buClr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" pitchFamily="2" charset="2"/>
              <a:buChar char="§"/>
              <a:defRPr>
                <a:solidFill>
                  <a:srgbClr val="6666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60DB17-DEB5-40E2-9AC0-801B75371DFD}" type="slidenum">
              <a:rPr lang="zh-TW" altLang="en-US" sz="1200"/>
              <a:pPr eaLnBrk="1" hangingPunct="1">
                <a:spcBef>
                  <a:spcPct val="0"/>
                </a:spcBef>
              </a:pPr>
              <a:t>8</a:t>
            </a:fld>
            <a:endParaRPr lang="en-US" altLang="zh-TW" sz="1200"/>
          </a:p>
        </p:txBody>
      </p:sp>
      <p:graphicFrame>
        <p:nvGraphicFramePr>
          <p:cNvPr id="2052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81053"/>
              </p:ext>
            </p:extLst>
          </p:nvPr>
        </p:nvGraphicFramePr>
        <p:xfrm>
          <a:off x="228600" y="1066800"/>
          <a:ext cx="8686800" cy="5514975"/>
        </p:xfrm>
        <a:graphic>
          <a:graphicData uri="http://schemas.openxmlformats.org/drawingml/2006/table">
            <a:tbl>
              <a:tblPr/>
              <a:tblGrid>
                <a:gridCol w="129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9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RECOMMENDATION GRADES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醫囑的強度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  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診療建議的強度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DFKai-SB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3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Grade 1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1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級推薦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Strong Recommendation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強推薦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Benefits clearly outweigh the risks and burdens (or vice versa) for most, if not all, patients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“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We recommend…”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8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Grade 2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2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級推薦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Weaker Recommendation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弱推薦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Benefits and risks closely balanced and/or uncertain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“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We suggest…”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EVIDENCE GRADES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  <a:cs typeface="Arial" pitchFamily="34" charset="0"/>
                        </a:rPr>
                        <a:t>證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  <a:cs typeface="Arial" pitchFamily="34" charset="0"/>
                        </a:rPr>
                        <a:t>據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的品質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證據的強度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)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DFKai-SB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3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Grade A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A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級證據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High Quality Evidence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高品質證據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Consistent evidence from randomized trials, or overwhelming evidence of some other form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4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Grade B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B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級證據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Moderate Quality Evidence 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中等品質證據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 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Evidence from randomized trials with important limitations, or very strong evidence of some other form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51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Grade C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C 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級證據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PMingLiU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DFKai-SB" pitchFamily="65" charset="-120"/>
                        </a:rPr>
                        <a:t>Low Quality Evidence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低品質證據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defRPr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12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1200"/>
                        </a:spcBef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rgbClr val="666666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</a:rPr>
                        <a:t>Evidence from observational studies, unsystematic clinical observations, or from randomized trials with serious flaws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25043"/>
      </p:ext>
    </p:extLst>
  </p:cSld>
  <p:clrMapOvr>
    <a:masterClrMapping/>
  </p:clrMapOvr>
</p:sld>
</file>

<file path=ppt/theme/theme1.xml><?xml version="1.0" encoding="utf-8"?>
<a:theme xmlns:a="http://schemas.openxmlformats.org/drawingml/2006/main" name="UpToDate Template_11 16 11">
  <a:themeElements>
    <a:clrScheme name="UpToDate">
      <a:dk1>
        <a:srgbClr val="666666"/>
      </a:dk1>
      <a:lt1>
        <a:srgbClr val="FFFFFF"/>
      </a:lt1>
      <a:dk2>
        <a:srgbClr val="006FBA"/>
      </a:dk2>
      <a:lt2>
        <a:srgbClr val="7AC33D"/>
      </a:lt2>
      <a:accent1>
        <a:srgbClr val="06A64B"/>
      </a:accent1>
      <a:accent2>
        <a:srgbClr val="00B8EB"/>
      </a:accent2>
      <a:accent3>
        <a:srgbClr val="087379"/>
      </a:accent3>
      <a:accent4>
        <a:srgbClr val="B2B2B2"/>
      </a:accent4>
      <a:accent5>
        <a:srgbClr val="18A4A1"/>
      </a:accent5>
      <a:accent6>
        <a:srgbClr val="FEB626"/>
      </a:accent6>
      <a:hlink>
        <a:srgbClr val="346DCA"/>
      </a:hlink>
      <a:folHlink>
        <a:srgbClr val="087379"/>
      </a:folHlink>
    </a:clrScheme>
    <a:fontScheme name="Clinical Solutio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6350">
          <a:spcAft>
            <a:spcPts val="400"/>
          </a:spcAft>
          <a:defRPr sz="20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UpToDate Template_11 16 11</Template>
  <TotalTime>18816</TotalTime>
  <Words>894</Words>
  <Application>Microsoft Office PowerPoint</Application>
  <PresentationFormat>如螢幕大小 (4:3)</PresentationFormat>
  <Paragraphs>154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黑体</vt:lpstr>
      <vt:lpstr>黑体</vt:lpstr>
      <vt:lpstr>Microsoft JhengHei</vt:lpstr>
      <vt:lpstr>PMingLiU</vt:lpstr>
      <vt:lpstr>Arial</vt:lpstr>
      <vt:lpstr>Calibri</vt:lpstr>
      <vt:lpstr>Garamond</vt:lpstr>
      <vt:lpstr>Trebuchet MS</vt:lpstr>
      <vt:lpstr>Wingdings</vt:lpstr>
      <vt:lpstr>UpToDate Template_11 16 11</vt:lpstr>
      <vt:lpstr>UpToDate® Confident, clinical decision-making</vt:lpstr>
      <vt:lpstr>The Story of UpToDate …</vt:lpstr>
      <vt:lpstr>PowerPoint 簡報</vt:lpstr>
      <vt:lpstr>PowerPoint 簡報</vt:lpstr>
      <vt:lpstr>What is UpToDate ?</vt:lpstr>
      <vt:lpstr>  The trusted way to practice medicine</vt:lpstr>
      <vt:lpstr>Our Editorial Board</vt:lpstr>
      <vt:lpstr>Evidence Grading 實證等级 </vt:lpstr>
      <vt:lpstr>Evidence Grading 實證等级</vt:lpstr>
      <vt:lpstr>UpToDate 目前涵蓋主題</vt:lpstr>
      <vt:lpstr>Citing UpToDate – 引用UpToDate文獻</vt:lpstr>
      <vt:lpstr>將文章轉成PDF檔</vt:lpstr>
      <vt:lpstr>UpToDate 圖片直接轉貼至PPT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Gilbert, Laura</dc:creator>
  <cp:lastModifiedBy>永祥 陳</cp:lastModifiedBy>
  <cp:revision>1370</cp:revision>
  <dcterms:created xsi:type="dcterms:W3CDTF">2011-12-20T15:53:12Z</dcterms:created>
  <dcterms:modified xsi:type="dcterms:W3CDTF">2022-01-05T05:13:54Z</dcterms:modified>
</cp:coreProperties>
</file>